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3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" y="685800"/>
            <a:ext cx="2834640" cy="1051560"/>
          </a:xfrm>
          <a:prstGeom prst="roundRect">
            <a:avLst>
              <a:gd name="adj" fmla="val 10435"/>
            </a:avLst>
          </a:prstGeom>
          <a:solidFill>
            <a:srgbClr val="FFFFFF"/>
          </a:solidFill>
          <a:ln/>
        </p:spPr>
      </p:sp>
      <p:pic>
        <p:nvPicPr>
          <p:cNvPr id="3" name="Image 0" descr="/workspace/capstera-marketing-website/client/public/capstera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120" y="918972"/>
            <a:ext cx="2286000" cy="676656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098280" y="868680"/>
            <a:ext cx="1371600" cy="914400"/>
          </a:xfrm>
          <a:prstGeom prst="diamond">
            <a:avLst/>
          </a:prstGeom>
          <a:solidFill>
            <a:srgbClr val="1E3A5F"/>
          </a:solidFill>
          <a:ln w="12700">
            <a:solidFill>
              <a:srgbClr val="3D5A85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9784080" y="1783080"/>
            <a:ext cx="0" cy="411480"/>
          </a:xfrm>
          <a:prstGeom prst="line">
            <a:avLst/>
          </a:prstGeom>
          <a:noFill/>
          <a:ln w="19050">
            <a:solidFill>
              <a:srgbClr val="3D5A85"/>
            </a:solidFill>
            <a:prstDash val="solid"/>
            <a:tailEnd type="triangle"/>
          </a:ln>
        </p:spPr>
      </p:sp>
      <p:sp>
        <p:nvSpPr>
          <p:cNvPr id="6" name="Shape 3"/>
          <p:cNvSpPr/>
          <p:nvPr/>
        </p:nvSpPr>
        <p:spPr>
          <a:xfrm>
            <a:off x="10469880" y="1325880"/>
            <a:ext cx="777240" cy="0"/>
          </a:xfrm>
          <a:prstGeom prst="line">
            <a:avLst/>
          </a:prstGeom>
          <a:noFill/>
          <a:ln w="19050">
            <a:solidFill>
              <a:srgbClr val="3D5A85"/>
            </a:solidFill>
            <a:prstDash val="solid"/>
            <a:tailEnd type="triangle"/>
          </a:ln>
        </p:spPr>
      </p:sp>
      <p:sp>
        <p:nvSpPr>
          <p:cNvPr id="7" name="Shape 4"/>
          <p:cNvSpPr/>
          <p:nvPr/>
        </p:nvSpPr>
        <p:spPr>
          <a:xfrm>
            <a:off x="9006840" y="2286000"/>
            <a:ext cx="1554480" cy="457200"/>
          </a:xfrm>
          <a:prstGeom prst="roundRect">
            <a:avLst>
              <a:gd name="adj" fmla="val 16000"/>
            </a:avLst>
          </a:prstGeom>
          <a:solidFill>
            <a:srgbClr val="3B6FE4"/>
          </a:solidFill>
          <a:ln/>
        </p:spPr>
      </p:sp>
      <p:sp>
        <p:nvSpPr>
          <p:cNvPr id="8" name="Shape 5"/>
          <p:cNvSpPr/>
          <p:nvPr/>
        </p:nvSpPr>
        <p:spPr>
          <a:xfrm>
            <a:off x="11338560" y="1106424"/>
            <a:ext cx="502920" cy="438912"/>
          </a:xfrm>
          <a:prstGeom prst="roundRect">
            <a:avLst>
              <a:gd name="adj" fmla="val 16667"/>
            </a:avLst>
          </a:prstGeom>
          <a:solidFill>
            <a:srgbClr val="1F9A8C"/>
          </a:solidFill>
          <a:ln/>
        </p:spPr>
      </p:sp>
      <p:sp>
        <p:nvSpPr>
          <p:cNvPr id="9" name="Text 6"/>
          <p:cNvSpPr/>
          <p:nvPr/>
        </p:nvSpPr>
        <p:spPr>
          <a:xfrm>
            <a:off x="685800" y="2606040"/>
            <a:ext cx="10058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Architecture Deliverable</a:t>
            </a:r>
            <a:endParaRPr lang="en-US" sz="40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You Need?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685800" y="4480560"/>
            <a:ext cx="8961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decision tree for picking the right business architecture artifact — capability maps, value streams, operating models, data models, process models, and application portfolios.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85800" y="57607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</a:t>
            </a:r>
            <a:pPr algn="l" indent="0" marL="0">
              <a:buNone/>
            </a:pPr>
            <a:r>
              <a:rPr lang="en-US" sz="14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|   A free guide from Capstera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57200" y="654710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six artifacts in one minute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896112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artifact earns its place by answering one question well. Pick by the question in front of you, not by habit.</a:t>
            </a:r>
            <a:endParaRPr lang="en-US" sz="13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17320"/>
          <a:ext cx="11247120" cy="914400"/>
        </p:xfrm>
        <a:graphic>
          <a:graphicData uri="http://schemas.openxmlformats.org/drawingml/2006/table">
            <a:tbl>
              <a:tblPr/>
              <a:tblGrid>
                <a:gridCol w="2468880"/>
                <a:gridCol w="5486400"/>
                <a:gridCol w="3291840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Artifact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33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question it answers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33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Typical owner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33C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3B6FE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Capability Map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“What are we able to do?” — a stable, org-neutral view of the business’s abilities.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Business architect, sponsored by strategy or the CxO team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F9A8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 Stream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“How does value flow to the customer?” — end-to-end stages from trigger to value delivered.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Business architect with product and operations leaders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1E3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Operating Model Design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“How do we organize to deliver the strategy?” — structure, governance, sourcing, and ways of working.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 or transformation leader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7C5CD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Business Data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“What information do we manage?” — the business entities and relationships behind decisions.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 architect with business domain experts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D974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Process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“How exactly is the work done?” — tasks, handoffs, rules, and systems at the working level.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Process owner or operational excellence team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5A6B8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Application Portfolio View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“What systems support what?” — applications mapped to capabilities, cost, and fitness.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2B36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Enterprise or IT architect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54864" marB="54864" anchor="ctr">
                    <a:lnL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D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54710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2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decision tree — Part 1: the WHAT branch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Diamonds ask a question; each colored card is the deliverable to build. Flow and organization questions continue on the next slide.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31520" y="960120"/>
            <a:ext cx="4754880" cy="530352"/>
          </a:xfrm>
          <a:prstGeom prst="roundRect">
            <a:avLst>
              <a:gd name="adj" fmla="val 50000"/>
            </a:avLst>
          </a:prstGeom>
          <a:solidFill>
            <a:srgbClr val="13233C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960120"/>
            <a:ext cx="44805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— What are you trying to decide or communicate?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108960" y="1490472"/>
            <a:ext cx="0" cy="155448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1188720" y="1645920"/>
            <a:ext cx="3840480" cy="1280160"/>
          </a:xfrm>
          <a:prstGeom prst="diamond">
            <a:avLst/>
          </a:prstGeom>
          <a:solidFill>
            <a:srgbClr val="FFFFFF"/>
          </a:solidFill>
          <a:ln w="19050">
            <a:solidFill>
              <a:srgbClr val="1E3A5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691640" y="164592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question about WHAT the business does — or HOW work gets done?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029200" y="2286000"/>
            <a:ext cx="2560320" cy="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5760720" y="1975104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589520" y="1929384"/>
            <a:ext cx="4114800" cy="713232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5875">
            <a:solidFill>
              <a:srgbClr val="1E3A5F"/>
            </a:solidFill>
            <a:prstDash val="dash"/>
          </a:ln>
        </p:spPr>
      </p:sp>
      <p:sp>
        <p:nvSpPr>
          <p:cNvPr id="12" name="Text 10"/>
          <p:cNvSpPr/>
          <p:nvPr/>
        </p:nvSpPr>
        <p:spPr>
          <a:xfrm>
            <a:off x="7772400" y="1929384"/>
            <a:ext cx="3749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runs → go to Part 2 (next slide)</a:t>
            </a:r>
            <a:endParaRPr lang="en-US" sz="1250" dirty="0"/>
          </a:p>
          <a:p>
            <a:pPr algn="l" indent="0" marL="0">
              <a:buNone/>
            </a:pPr>
            <a:r>
              <a:rPr lang="en-US" sz="950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of value, organization design, and step-by-step work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108960" y="2926080"/>
            <a:ext cx="0" cy="27432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3200400" y="293522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188720" y="3200400"/>
            <a:ext cx="3840480" cy="1280160"/>
          </a:xfrm>
          <a:prstGeom prst="diamond">
            <a:avLst/>
          </a:prstGeom>
          <a:solidFill>
            <a:srgbClr val="FFFFFF"/>
          </a:solidFill>
          <a:ln w="19050">
            <a:solidFill>
              <a:srgbClr val="1E3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91640" y="320040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information or data itself the subject?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29200" y="3840480"/>
            <a:ext cx="2560320" cy="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5760720" y="3529584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589520" y="3483864"/>
            <a:ext cx="4114800" cy="713232"/>
          </a:xfrm>
          <a:prstGeom prst="roundRect">
            <a:avLst>
              <a:gd name="adj" fmla="val 11538"/>
            </a:avLst>
          </a:prstGeom>
          <a:solidFill>
            <a:srgbClr val="7C5CD6"/>
          </a:solidFill>
          <a:ln/>
          <a:effectLst>
            <a:outerShdw sx="100000" sy="100000" kx="0" ky="0" algn="bl" rotWithShape="0" blurRad="50800" dist="25400" dir="5400000">
              <a:srgbClr val="8A97A8">
                <a:alpha val="3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772400" y="3483864"/>
            <a:ext cx="3749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Data Model</a:t>
            </a:r>
            <a:endParaRPr lang="en-US" sz="13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EAF0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entities, relationships, and shared definitions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108960" y="4480560"/>
            <a:ext cx="0" cy="27432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22" name="Text 20"/>
          <p:cNvSpPr/>
          <p:nvPr/>
        </p:nvSpPr>
        <p:spPr>
          <a:xfrm>
            <a:off x="3200400" y="448970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1188720" y="4754880"/>
            <a:ext cx="3840480" cy="1280160"/>
          </a:xfrm>
          <a:prstGeom prst="diamond">
            <a:avLst/>
          </a:prstGeom>
          <a:solidFill>
            <a:srgbClr val="FFFFFF"/>
          </a:solidFill>
          <a:ln w="1905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691640" y="475488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Aligning on business abilities — or mapping the systems behind them?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029200" y="5394960"/>
            <a:ext cx="2560320" cy="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26" name="Text 24"/>
          <p:cNvSpPr/>
          <p:nvPr/>
        </p:nvSpPr>
        <p:spPr>
          <a:xfrm>
            <a:off x="5760720" y="5084064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7589520" y="5038344"/>
            <a:ext cx="4114800" cy="713232"/>
          </a:xfrm>
          <a:prstGeom prst="roundRect">
            <a:avLst>
              <a:gd name="adj" fmla="val 11538"/>
            </a:avLst>
          </a:prstGeom>
          <a:solidFill>
            <a:srgbClr val="5A6B85"/>
          </a:solidFill>
          <a:ln/>
          <a:effectLst>
            <a:outerShdw sx="100000" sy="100000" kx="0" ky="0" algn="bl" rotWithShape="0" blurRad="50800" dist="25400" dir="5400000">
              <a:srgbClr val="8A97A8">
                <a:alpha val="35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7772400" y="5038344"/>
            <a:ext cx="3749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Portfolio View</a:t>
            </a:r>
            <a:endParaRPr lang="en-US" sz="13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EAF0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mapped to capabilities, cost, and fitness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3108960" y="6035040"/>
            <a:ext cx="0" cy="22860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108960" y="6263640"/>
            <a:ext cx="4480560" cy="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31" name="Text 29"/>
          <p:cNvSpPr/>
          <p:nvPr/>
        </p:nvSpPr>
        <p:spPr>
          <a:xfrm>
            <a:off x="3200400" y="6053328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Abilities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589520" y="5907024"/>
            <a:ext cx="4114800" cy="713232"/>
          </a:xfrm>
          <a:prstGeom prst="roundRect">
            <a:avLst>
              <a:gd name="adj" fmla="val 11538"/>
            </a:avLst>
          </a:prstGeom>
          <a:solidFill>
            <a:srgbClr val="3B6FE4"/>
          </a:solidFill>
          <a:ln/>
          <a:effectLst>
            <a:outerShdw sx="100000" sy="100000" kx="0" ky="0" algn="bl" rotWithShape="0" blurRad="50800" dist="25400" dir="5400000">
              <a:srgbClr val="8A97A8">
                <a:alpha val="35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7772400" y="5907024"/>
            <a:ext cx="3749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 Map</a:t>
            </a:r>
            <a:endParaRPr lang="en-US" sz="13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EAF0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stable, org-neutral view of what the business can do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57200" y="654710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2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01168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decision tree — Part 2: the HOW branch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are here because the question is about flow, organization, or the work itself.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005840" y="960120"/>
            <a:ext cx="4206240" cy="530352"/>
          </a:xfrm>
          <a:prstGeom prst="roundRect">
            <a:avLst>
              <a:gd name="adj" fmla="val 50000"/>
            </a:avLst>
          </a:prstGeom>
          <a:solidFill>
            <a:srgbClr val="13233C"/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960120"/>
            <a:ext cx="3931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PART 1 — the question is about HOW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108960" y="1490472"/>
            <a:ext cx="0" cy="155448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1188720" y="1645920"/>
            <a:ext cx="3840480" cy="1280160"/>
          </a:xfrm>
          <a:prstGeom prst="diamond">
            <a:avLst/>
          </a:prstGeom>
          <a:solidFill>
            <a:srgbClr val="FFFFFF"/>
          </a:solidFill>
          <a:ln w="19050">
            <a:solidFill>
              <a:srgbClr val="1E3A5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691640" y="164592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it about how you organize to deliver the strategy — structure, roles, governance?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029200" y="2286000"/>
            <a:ext cx="2560320" cy="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5760720" y="1975104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589520" y="1929384"/>
            <a:ext cx="4114800" cy="713232"/>
          </a:xfrm>
          <a:prstGeom prst="roundRect">
            <a:avLst>
              <a:gd name="adj" fmla="val 11538"/>
            </a:avLst>
          </a:prstGeom>
          <a:solidFill>
            <a:srgbClr val="1E3A5F"/>
          </a:solidFill>
          <a:ln/>
          <a:effectLst>
            <a:outerShdw sx="100000" sy="100000" kx="0" ky="0" algn="bl" rotWithShape="0" blurRad="50800" dist="25400" dir="5400000">
              <a:srgbClr val="8A97A8">
                <a:alpha val="3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772400" y="1929384"/>
            <a:ext cx="3749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Model Design</a:t>
            </a:r>
            <a:endParaRPr lang="en-US" sz="13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EAF0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Structure, governance, sourcing, and ways of working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108960" y="2926080"/>
            <a:ext cx="0" cy="27432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14" name="Text 12"/>
          <p:cNvSpPr/>
          <p:nvPr/>
        </p:nvSpPr>
        <p:spPr>
          <a:xfrm>
            <a:off x="3200400" y="293522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188720" y="3200400"/>
            <a:ext cx="3840480" cy="1280160"/>
          </a:xfrm>
          <a:prstGeom prst="diamond">
            <a:avLst/>
          </a:prstGeom>
          <a:solidFill>
            <a:srgbClr val="FFFFFF"/>
          </a:solidFill>
          <a:ln w="19050">
            <a:solidFill>
              <a:srgbClr val="1E3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91640" y="320040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you need the end-to-end flow of value to the customer?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29200" y="3840480"/>
            <a:ext cx="2560320" cy="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5760720" y="3529584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589520" y="3483864"/>
            <a:ext cx="4114800" cy="713232"/>
          </a:xfrm>
          <a:prstGeom prst="roundRect">
            <a:avLst>
              <a:gd name="adj" fmla="val 11538"/>
            </a:avLst>
          </a:prstGeom>
          <a:solidFill>
            <a:srgbClr val="1F9A8C"/>
          </a:solidFill>
          <a:ln/>
          <a:effectLst>
            <a:outerShdw sx="100000" sy="100000" kx="0" ky="0" algn="bl" rotWithShape="0" blurRad="50800" dist="25400" dir="5400000">
              <a:srgbClr val="8A97A8">
                <a:alpha val="35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772400" y="3483864"/>
            <a:ext cx="3749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Model</a:t>
            </a:r>
            <a:endParaRPr lang="en-US" sz="13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EAF0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Stages from customer trigger to value delivered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108960" y="4480560"/>
            <a:ext cx="0" cy="27432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22" name="Text 20"/>
          <p:cNvSpPr/>
          <p:nvPr/>
        </p:nvSpPr>
        <p:spPr>
          <a:xfrm>
            <a:off x="3200400" y="448970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1188720" y="4754880"/>
            <a:ext cx="3840480" cy="1280160"/>
          </a:xfrm>
          <a:prstGeom prst="diamond">
            <a:avLst/>
          </a:prstGeom>
          <a:solidFill>
            <a:srgbClr val="FFFFFF"/>
          </a:solidFill>
          <a:ln w="1905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691640" y="475488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you need step-by-step operational detail — tasks, handoffs, systems?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029200" y="5394960"/>
            <a:ext cx="2560320" cy="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26" name="Text 24"/>
          <p:cNvSpPr/>
          <p:nvPr/>
        </p:nvSpPr>
        <p:spPr>
          <a:xfrm>
            <a:off x="5760720" y="5084064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7589520" y="5038344"/>
            <a:ext cx="4114800" cy="713232"/>
          </a:xfrm>
          <a:prstGeom prst="roundRect">
            <a:avLst>
              <a:gd name="adj" fmla="val 11538"/>
            </a:avLst>
          </a:prstGeom>
          <a:solidFill>
            <a:srgbClr val="D9741F"/>
          </a:solidFill>
          <a:ln/>
          <a:effectLst>
            <a:outerShdw sx="100000" sy="100000" kx="0" ky="0" algn="bl" rotWithShape="0" blurRad="50800" dist="25400" dir="5400000">
              <a:srgbClr val="8A97A8">
                <a:alpha val="35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7772400" y="5038344"/>
            <a:ext cx="3749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Model</a:t>
            </a:r>
            <a:endParaRPr lang="en-US" sz="13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EAF0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Tasks, handoffs, rules, and systems at the working level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3108960" y="6035040"/>
            <a:ext cx="0" cy="22860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108960" y="6263640"/>
            <a:ext cx="4480560" cy="0"/>
          </a:xfrm>
          <a:prstGeom prst="line">
            <a:avLst/>
          </a:prstGeom>
          <a:noFill/>
          <a:ln w="22225">
            <a:solidFill>
              <a:srgbClr val="5A6B85"/>
            </a:solidFill>
            <a:prstDash val="solid"/>
            <a:tailEnd type="triangle"/>
          </a:ln>
        </p:spPr>
      </p:sp>
      <p:sp>
        <p:nvSpPr>
          <p:cNvPr id="31" name="Text 29"/>
          <p:cNvSpPr/>
          <p:nvPr/>
        </p:nvSpPr>
        <p:spPr>
          <a:xfrm>
            <a:off x="3200400" y="6053328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sure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7589520" y="5907024"/>
            <a:ext cx="4114800" cy="713232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15875">
            <a:solidFill>
              <a:srgbClr val="1F9A8C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7772400" y="5907024"/>
            <a:ext cx="37490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map the value stream first</a:t>
            </a:r>
            <a:endParaRPr lang="en-US" sz="1250" dirty="0"/>
          </a:p>
          <a:p>
            <a:pPr algn="l" indent="0" marL="0">
              <a:buNone/>
            </a:pPr>
            <a:r>
              <a:rPr lang="en-US" sz="950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decompose its hot spots into detailed process models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457200" y="654710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you choose — the fastest first step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896112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Momentum beats perfection. Each artifact has a proven shortcut to a useful first draft.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3657600" cy="1691640"/>
          </a:xfrm>
          <a:prstGeom prst="roundRect">
            <a:avLst>
              <a:gd name="adj" fmla="val 5405"/>
            </a:avLst>
          </a:prstGeom>
          <a:solidFill>
            <a:srgbClr val="EEF2F8"/>
          </a:solidFill>
          <a:ln/>
        </p:spPr>
      </p:sp>
      <p:sp>
        <p:nvSpPr>
          <p:cNvPr id="5" name="Shape 3"/>
          <p:cNvSpPr/>
          <p:nvPr/>
        </p:nvSpPr>
        <p:spPr>
          <a:xfrm>
            <a:off x="658368" y="1636776"/>
            <a:ext cx="201168" cy="201168"/>
          </a:xfrm>
          <a:prstGeom prst="ellipse">
            <a:avLst/>
          </a:prstGeom>
          <a:solidFill>
            <a:srgbClr val="3B6FE4"/>
          </a:solidFill>
          <a:ln/>
        </p:spPr>
      </p:sp>
      <p:sp>
        <p:nvSpPr>
          <p:cNvPr id="6" name="Text 4"/>
          <p:cNvSpPr/>
          <p:nvPr/>
        </p:nvSpPr>
        <p:spPr>
          <a:xfrm>
            <a:off x="969264" y="155448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3B6F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 Map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1965960"/>
            <a:ext cx="320040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2B3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from a pre-built industry capability map in the Capstera store and tailor levels 1–2 with your leaders before going deeper.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261104" y="1417320"/>
            <a:ext cx="3657600" cy="1691640"/>
          </a:xfrm>
          <a:prstGeom prst="roundRect">
            <a:avLst>
              <a:gd name="adj" fmla="val 5405"/>
            </a:avLst>
          </a:prstGeom>
          <a:solidFill>
            <a:srgbClr val="EEF2F8"/>
          </a:solidFill>
          <a:ln/>
        </p:spPr>
      </p:sp>
      <p:sp>
        <p:nvSpPr>
          <p:cNvPr id="9" name="Shape 7"/>
          <p:cNvSpPr/>
          <p:nvPr/>
        </p:nvSpPr>
        <p:spPr>
          <a:xfrm>
            <a:off x="4462272" y="1636776"/>
            <a:ext cx="201168" cy="201168"/>
          </a:xfrm>
          <a:prstGeom prst="ellipse">
            <a:avLst/>
          </a:prstGeom>
          <a:solidFill>
            <a:srgbClr val="1F9A8C"/>
          </a:solidFill>
          <a:ln/>
        </p:spPr>
      </p:sp>
      <p:sp>
        <p:nvSpPr>
          <p:cNvPr id="10" name="Text 8"/>
          <p:cNvSpPr/>
          <p:nvPr/>
        </p:nvSpPr>
        <p:spPr>
          <a:xfrm>
            <a:off x="4773168" y="155448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9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Model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489704" y="1965960"/>
            <a:ext cx="320040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2B3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one customer outcome and map it trigger-to-value in a single working session — Capstera’s industry value streams give you a head start.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65008" y="1417320"/>
            <a:ext cx="3657600" cy="1691640"/>
          </a:xfrm>
          <a:prstGeom prst="roundRect">
            <a:avLst>
              <a:gd name="adj" fmla="val 5405"/>
            </a:avLst>
          </a:prstGeom>
          <a:solidFill>
            <a:srgbClr val="EEF2F8"/>
          </a:solidFill>
          <a:ln/>
        </p:spPr>
      </p:sp>
      <p:sp>
        <p:nvSpPr>
          <p:cNvPr id="13" name="Shape 11"/>
          <p:cNvSpPr/>
          <p:nvPr/>
        </p:nvSpPr>
        <p:spPr>
          <a:xfrm>
            <a:off x="8266176" y="1636776"/>
            <a:ext cx="201168" cy="201168"/>
          </a:xfrm>
          <a:prstGeom prst="ellipse">
            <a:avLst/>
          </a:prstGeom>
          <a:solidFill>
            <a:srgbClr val="1E3A5F"/>
          </a:solidFill>
          <a:ln/>
        </p:spPr>
      </p:sp>
      <p:sp>
        <p:nvSpPr>
          <p:cNvPr id="14" name="Text 12"/>
          <p:cNvSpPr/>
          <p:nvPr/>
        </p:nvSpPr>
        <p:spPr>
          <a:xfrm>
            <a:off x="8577072" y="155448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Model Design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93608" y="1965960"/>
            <a:ext cx="320040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2B3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 on your capability map, then decide where each capability should live and who owns it — the knowledge hub walks through it.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57200" y="3337560"/>
            <a:ext cx="3657600" cy="1691640"/>
          </a:xfrm>
          <a:prstGeom prst="roundRect">
            <a:avLst>
              <a:gd name="adj" fmla="val 5405"/>
            </a:avLst>
          </a:prstGeom>
          <a:solidFill>
            <a:srgbClr val="EEF2F8"/>
          </a:solidFill>
          <a:ln/>
        </p:spPr>
      </p:sp>
      <p:sp>
        <p:nvSpPr>
          <p:cNvPr id="17" name="Shape 15"/>
          <p:cNvSpPr/>
          <p:nvPr/>
        </p:nvSpPr>
        <p:spPr>
          <a:xfrm>
            <a:off x="658368" y="3557016"/>
            <a:ext cx="201168" cy="201168"/>
          </a:xfrm>
          <a:prstGeom prst="ellipse">
            <a:avLst/>
          </a:prstGeom>
          <a:solidFill>
            <a:srgbClr val="7C5CD6"/>
          </a:solidFill>
          <a:ln/>
        </p:spPr>
      </p:sp>
      <p:sp>
        <p:nvSpPr>
          <p:cNvPr id="18" name="Text 16"/>
          <p:cNvSpPr/>
          <p:nvPr/>
        </p:nvSpPr>
        <p:spPr>
          <a:xfrm>
            <a:off x="969264" y="34747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7C5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Data Model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85800" y="3886200"/>
            <a:ext cx="320040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2B3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the 20–30 business entities people argue about most and define those first — Capstera’s industry data models cover the usual suspects.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261104" y="3337560"/>
            <a:ext cx="3657600" cy="1691640"/>
          </a:xfrm>
          <a:prstGeom prst="roundRect">
            <a:avLst>
              <a:gd name="adj" fmla="val 5405"/>
            </a:avLst>
          </a:prstGeom>
          <a:solidFill>
            <a:srgbClr val="EEF2F8"/>
          </a:solidFill>
          <a:ln/>
        </p:spPr>
      </p:sp>
      <p:sp>
        <p:nvSpPr>
          <p:cNvPr id="21" name="Shape 19"/>
          <p:cNvSpPr/>
          <p:nvPr/>
        </p:nvSpPr>
        <p:spPr>
          <a:xfrm>
            <a:off x="4462272" y="3557016"/>
            <a:ext cx="201168" cy="201168"/>
          </a:xfrm>
          <a:prstGeom prst="ellipse">
            <a:avLst/>
          </a:prstGeom>
          <a:solidFill>
            <a:srgbClr val="D9741F"/>
          </a:solidFill>
          <a:ln/>
        </p:spPr>
      </p:sp>
      <p:sp>
        <p:nvSpPr>
          <p:cNvPr id="22" name="Text 20"/>
          <p:cNvSpPr/>
          <p:nvPr/>
        </p:nvSpPr>
        <p:spPr>
          <a:xfrm>
            <a:off x="4773168" y="34747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97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Model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489704" y="3886200"/>
            <a:ext cx="320040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2B3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only the processes your value stream flags as hot spots — two levels deep to start, no deeper.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065008" y="3337560"/>
            <a:ext cx="3657600" cy="1691640"/>
          </a:xfrm>
          <a:prstGeom prst="roundRect">
            <a:avLst>
              <a:gd name="adj" fmla="val 5405"/>
            </a:avLst>
          </a:prstGeom>
          <a:solidFill>
            <a:srgbClr val="EEF2F8"/>
          </a:solidFill>
          <a:ln/>
        </p:spPr>
      </p:sp>
      <p:sp>
        <p:nvSpPr>
          <p:cNvPr id="25" name="Shape 23"/>
          <p:cNvSpPr/>
          <p:nvPr/>
        </p:nvSpPr>
        <p:spPr>
          <a:xfrm>
            <a:off x="8266176" y="3557016"/>
            <a:ext cx="201168" cy="201168"/>
          </a:xfrm>
          <a:prstGeom prst="ellipse">
            <a:avLst/>
          </a:prstGeom>
          <a:solidFill>
            <a:srgbClr val="5A6B85"/>
          </a:solidFill>
          <a:ln/>
        </p:spPr>
      </p:sp>
      <p:sp>
        <p:nvSpPr>
          <p:cNvPr id="26" name="Text 24"/>
          <p:cNvSpPr/>
          <p:nvPr/>
        </p:nvSpPr>
        <p:spPr>
          <a:xfrm>
            <a:off x="8577072" y="34747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5A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Portfolio View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293608" y="3886200"/>
            <a:ext cx="320040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2B36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applications against your capability map to expose overlaps, gaps, and spend in one view.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57200" y="5440680"/>
            <a:ext cx="11265408" cy="914400"/>
          </a:xfrm>
          <a:prstGeom prst="roundRect">
            <a:avLst>
              <a:gd name="adj" fmla="val 10000"/>
            </a:avLst>
          </a:prstGeom>
          <a:solidFill>
            <a:srgbClr val="13233C"/>
          </a:solidFill>
          <a:ln/>
        </p:spPr>
      </p:sp>
      <p:sp>
        <p:nvSpPr>
          <p:cNvPr id="29" name="Text 27"/>
          <p:cNvSpPr/>
          <p:nvPr/>
        </p:nvSpPr>
        <p:spPr>
          <a:xfrm>
            <a:off x="777240" y="544068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 the blank page. </a:t>
            </a:r>
            <a:pPr algn="l"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Capstera store has pre-built capability maps, value streams, and business data models by industry — and the knowledge hub has step-by-step how-to guides for every artifact on this page.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57200" y="654710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A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323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Going further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85800" y="109728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below is one click from capstera.com.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85800" y="1691640"/>
            <a:ext cx="5349240" cy="1234440"/>
          </a:xfrm>
          <a:prstGeom prst="roundRect">
            <a:avLst>
              <a:gd name="adj" fmla="val 7407"/>
            </a:avLst>
          </a:prstGeom>
          <a:solidFill>
            <a:srgbClr val="1E3A5F"/>
          </a:solidFill>
          <a:ln w="12700">
            <a:solidFill>
              <a:srgbClr val="3D5A8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1984248"/>
            <a:ext cx="182880" cy="182880"/>
          </a:xfrm>
          <a:prstGeom prst="ellipse">
            <a:avLst/>
          </a:prstGeom>
          <a:solidFill>
            <a:srgbClr val="3B6FE4"/>
          </a:solidFill>
          <a:ln/>
        </p:spPr>
      </p:sp>
      <p:sp>
        <p:nvSpPr>
          <p:cNvPr id="6" name="Text 4"/>
          <p:cNvSpPr/>
          <p:nvPr/>
        </p:nvSpPr>
        <p:spPr>
          <a:xfrm>
            <a:off x="1234440" y="1874520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capstera.com/knowledge-hub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34440" y="2276856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How-to guides, examples, and deep dives on every artifact in this deck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91072" y="1691640"/>
            <a:ext cx="5349240" cy="1234440"/>
          </a:xfrm>
          <a:prstGeom prst="roundRect">
            <a:avLst>
              <a:gd name="adj" fmla="val 7407"/>
            </a:avLst>
          </a:prstGeom>
          <a:solidFill>
            <a:srgbClr val="1E3A5F"/>
          </a:solidFill>
          <a:ln w="12700">
            <a:solidFill>
              <a:srgbClr val="3D5A8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47104" y="1984248"/>
            <a:ext cx="182880" cy="182880"/>
          </a:xfrm>
          <a:prstGeom prst="ellipse">
            <a:avLst/>
          </a:prstGeom>
          <a:solidFill>
            <a:srgbClr val="1F9A8C"/>
          </a:solidFill>
          <a:ln/>
        </p:spPr>
      </p:sp>
      <p:sp>
        <p:nvSpPr>
          <p:cNvPr id="10" name="Text 8"/>
          <p:cNvSpPr/>
          <p:nvPr/>
        </p:nvSpPr>
        <p:spPr>
          <a:xfrm>
            <a:off x="6839712" y="1874520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capstera.com/store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839712" y="2276856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Pre-built capability maps, value streams, and business data models by industry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3182112"/>
            <a:ext cx="5349240" cy="1234440"/>
          </a:xfrm>
          <a:prstGeom prst="roundRect">
            <a:avLst>
              <a:gd name="adj" fmla="val 7407"/>
            </a:avLst>
          </a:prstGeom>
          <a:solidFill>
            <a:srgbClr val="1E3A5F"/>
          </a:solidFill>
          <a:ln w="12700">
            <a:solidFill>
              <a:srgbClr val="3D5A8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3474720"/>
            <a:ext cx="182880" cy="182880"/>
          </a:xfrm>
          <a:prstGeom prst="ellipse">
            <a:avLst/>
          </a:prstGeom>
          <a:solidFill>
            <a:srgbClr val="7C5CD6"/>
          </a:solidFill>
          <a:ln/>
        </p:spPr>
      </p:sp>
      <p:sp>
        <p:nvSpPr>
          <p:cNvPr id="14" name="Text 12"/>
          <p:cNvSpPr/>
          <p:nvPr/>
        </p:nvSpPr>
        <p:spPr>
          <a:xfrm>
            <a:off x="1234440" y="3364992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capstera.com/tools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34440" y="3767328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Templates and tools that accelerate your architecture work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291072" y="3182112"/>
            <a:ext cx="5349240" cy="1234440"/>
          </a:xfrm>
          <a:prstGeom prst="roundRect">
            <a:avLst>
              <a:gd name="adj" fmla="val 7407"/>
            </a:avLst>
          </a:prstGeom>
          <a:solidFill>
            <a:srgbClr val="1E3A5F"/>
          </a:solidFill>
          <a:ln w="12700">
            <a:solidFill>
              <a:srgbClr val="3D5A8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47104" y="3474720"/>
            <a:ext cx="182880" cy="182880"/>
          </a:xfrm>
          <a:prstGeom prst="ellipse">
            <a:avLst/>
          </a:prstGeom>
          <a:solidFill>
            <a:srgbClr val="D9741F"/>
          </a:solidFill>
          <a:ln/>
        </p:spPr>
      </p:sp>
      <p:sp>
        <p:nvSpPr>
          <p:cNvPr id="18" name="Text 16"/>
          <p:cNvSpPr/>
          <p:nvPr/>
        </p:nvSpPr>
        <p:spPr>
          <a:xfrm>
            <a:off x="6839712" y="3364992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capstera.com/consulting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839712" y="3767328"/>
            <a:ext cx="4480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help from Capstera’s business architecture experts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85800" y="4800600"/>
            <a:ext cx="10954512" cy="914400"/>
          </a:xfrm>
          <a:prstGeom prst="roundRect">
            <a:avLst>
              <a:gd name="adj" fmla="val 10000"/>
            </a:avLst>
          </a:prstGeom>
          <a:solidFill>
            <a:srgbClr val="0D1A2E"/>
          </a:solidFill>
          <a:ln w="12700">
            <a:solidFill>
              <a:srgbClr val="3D5A85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960120" y="48006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License:  </a:t>
            </a:r>
            <a:pPr algn="l" indent="0" marL="0">
              <a:buNone/>
            </a:pPr>
            <a:r>
              <a:rPr lang="en-US" sz="13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to use and share with attribution. Provided by Capstera — capstera.com. Not for resale.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85800" y="59436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57200" y="6547104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2026-08-09T06:35:02Z</dcterms:created>
  <dcterms:modified xsi:type="dcterms:W3CDTF">2026-08-09T06:35:02Z</dcterms:modified>
</cp:coreProperties>
</file>