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/capstera-marketing-website/client/public/capster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2103120" cy="6227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57276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B6B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BAKER'S DOZEN SERIES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48640" y="1847088"/>
            <a:ext cx="557784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100" b="1" dirty="0">
                <a:solidFill>
                  <a:srgbClr val="3B6B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Baker's Dozen:</a:t>
            </a:r>
            <a:endParaRPr lang="en-US" sz="31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1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Capability Mapping Done Right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548640" y="352044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Thirteen field-tested practices for building capability maps that actually get used.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6400800" y="1691640"/>
            <a:ext cx="2286000" cy="475488"/>
          </a:xfrm>
          <a:prstGeom prst="roundRect">
            <a:avLst>
              <a:gd name="adj" fmla="val 11538"/>
            </a:avLst>
          </a:prstGeom>
          <a:solidFill>
            <a:srgbClr val="3B6BE0"/>
          </a:solidFill>
          <a:ln/>
        </p:spPr>
      </p:sp>
      <p:sp>
        <p:nvSpPr>
          <p:cNvPr id="8" name="Shape 5"/>
          <p:cNvSpPr/>
          <p:nvPr/>
        </p:nvSpPr>
        <p:spPr>
          <a:xfrm>
            <a:off x="6400800" y="2304288"/>
            <a:ext cx="707136" cy="475488"/>
          </a:xfrm>
          <a:prstGeom prst="roundRect">
            <a:avLst>
              <a:gd name="adj" fmla="val 11538"/>
            </a:avLst>
          </a:prstGeom>
          <a:solidFill>
            <a:srgbClr val="1FA294"/>
          </a:solidFill>
          <a:ln/>
        </p:spPr>
      </p:sp>
      <p:sp>
        <p:nvSpPr>
          <p:cNvPr id="9" name="Shape 6"/>
          <p:cNvSpPr/>
          <p:nvPr/>
        </p:nvSpPr>
        <p:spPr>
          <a:xfrm>
            <a:off x="7190232" y="2304288"/>
            <a:ext cx="707136" cy="475488"/>
          </a:xfrm>
          <a:prstGeom prst="roundRect">
            <a:avLst>
              <a:gd name="adj" fmla="val 11538"/>
            </a:avLst>
          </a:prstGeom>
          <a:solidFill>
            <a:srgbClr val="E07B39"/>
          </a:solidFill>
          <a:ln/>
        </p:spPr>
      </p:sp>
      <p:sp>
        <p:nvSpPr>
          <p:cNvPr id="10" name="Shape 7"/>
          <p:cNvSpPr/>
          <p:nvPr/>
        </p:nvSpPr>
        <p:spPr>
          <a:xfrm>
            <a:off x="7979664" y="2304288"/>
            <a:ext cx="707136" cy="475488"/>
          </a:xfrm>
          <a:prstGeom prst="roundRect">
            <a:avLst>
              <a:gd name="adj" fmla="val 11538"/>
            </a:avLst>
          </a:prstGeom>
          <a:solidFill>
            <a:srgbClr val="7C64D8"/>
          </a:solidFill>
          <a:ln/>
        </p:spPr>
      </p:sp>
      <p:sp>
        <p:nvSpPr>
          <p:cNvPr id="11" name="Shape 8"/>
          <p:cNvSpPr/>
          <p:nvPr/>
        </p:nvSpPr>
        <p:spPr>
          <a:xfrm>
            <a:off x="6400800" y="2916936"/>
            <a:ext cx="1101852" cy="475488"/>
          </a:xfrm>
          <a:prstGeom prst="roundRect">
            <a:avLst>
              <a:gd name="adj" fmla="val 11538"/>
            </a:avLst>
          </a:prstGeom>
          <a:solidFill>
            <a:srgbClr val="C6D3E6"/>
          </a:solidFill>
          <a:ln/>
        </p:spPr>
      </p:sp>
      <p:sp>
        <p:nvSpPr>
          <p:cNvPr id="12" name="Shape 9"/>
          <p:cNvSpPr/>
          <p:nvPr/>
        </p:nvSpPr>
        <p:spPr>
          <a:xfrm>
            <a:off x="7584948" y="2916936"/>
            <a:ext cx="1101852" cy="475488"/>
          </a:xfrm>
          <a:prstGeom prst="roundRect">
            <a:avLst>
              <a:gd name="adj" fmla="val 11538"/>
            </a:avLst>
          </a:prstGeom>
          <a:solidFill>
            <a:srgbClr val="C6D3E6"/>
          </a:solidFill>
          <a:ln/>
        </p:spPr>
      </p:sp>
      <p:sp>
        <p:nvSpPr>
          <p:cNvPr id="13" name="Text 10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7C64D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Confuse Capabilities with Processes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capability is what the business can do.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process is how work flows through it, step by step.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plans to the stable layer.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hold still for years; processes change with every improvement effort.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sequence check.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“capabilities” read as steps in order, you have drawn a value stream or a process.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Cross-reference rather than merge.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process typically touches several capabilities — map the relationship, don't blend the models.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3B6BE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with Walkthroughs, Not Email Reviews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 comments” means “didn't look.”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reviews a 200-box model attached to an email.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each business area through its own slice.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Forty-five minutes per domain: what's missing, what's misnamed, what's misplaced.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Disagreement in the room is the point.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friction is where the shared language actually gets forged.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every naming and placement decision.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will be asked “why is it called that” for years.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1FA29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Owners Before You Publish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79679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75564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Level 1 capability needs a named business owner.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Ideally Level 2 as well — someone who answers for its definition and assessment.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72948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68833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owner, no defense.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Unowned capabilities vanish from planning conversations and go stale first.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6621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62102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business owns the content.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Architects steward the model and facilitate; accountability sits with business leaders.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E07B3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It Like a Real Artifact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numbered releases with a change log.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drifting drawing on someone's desktop.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through lightweight review.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owners approve renames, splits, and merges — no silent edits.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prior versions available.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Heatmaps and roadmaps must reference the model version they were scored against.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the assessments too.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undated heatmap is a rumor.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7C64D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from a Reference Model, Tailor the Edges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79679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75564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start from a blank page.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Workshops burn weeks rediscovering that every company markets, sells, and bills.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72948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68833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Tailor hardest where you differentiate.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commodity support capabilities — HR, finance, IT — close to the standard.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6621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62102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the reference as scaffolding.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is the business recognizing itself in the map, not conformance to a framework.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3B6BE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Answer Executive Questions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map earns its keep by answering questions.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are we weak? Where does the money go? What does this strategy touch?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views leaders actually ask for.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by capability, heatmaps, initiative footprints — not just the taxonomy poster.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silence as a defect.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quarter passes with no decision touching the map, fix the map — not the audience.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a smaller living model.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beats a complete dead one every time.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Going Further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48640" y="969264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FB4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resources and tools from Capstera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8046720" cy="822960"/>
          </a:xfrm>
          <a:prstGeom prst="roundRect">
            <a:avLst>
              <a:gd name="adj" fmla="val 8889"/>
            </a:avLst>
          </a:prstGeom>
          <a:solidFill>
            <a:srgbClr val="1A2A44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1664208"/>
            <a:ext cx="420624" cy="420624"/>
          </a:xfrm>
          <a:prstGeom prst="roundRect">
            <a:avLst>
              <a:gd name="adj" fmla="val 17391"/>
            </a:avLst>
          </a:prstGeom>
          <a:solidFill>
            <a:srgbClr val="3B6BE0"/>
          </a:solidFill>
          <a:ln/>
        </p:spPr>
      </p:sp>
      <p:sp>
        <p:nvSpPr>
          <p:cNvPr id="6" name="Text 4"/>
          <p:cNvSpPr/>
          <p:nvPr/>
        </p:nvSpPr>
        <p:spPr>
          <a:xfrm>
            <a:off x="1444752" y="1572768"/>
            <a:ext cx="6949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Model Guide</a:t>
            </a:r>
            <a:endParaRPr lang="en-US" sz="14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9FC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capstera.com/knowledge-hub/guides/capability-model-guide</a:t>
            </a:r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B9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 step-by-step guide to building and using a business capability model.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48640" y="2414016"/>
            <a:ext cx="8046720" cy="822960"/>
          </a:xfrm>
          <a:prstGeom prst="roundRect">
            <a:avLst>
              <a:gd name="adj" fmla="val 8889"/>
            </a:avLst>
          </a:prstGeom>
          <a:solidFill>
            <a:srgbClr val="1A2A44"/>
          </a:solidFill>
          <a:ln/>
        </p:spPr>
      </p:sp>
      <p:sp>
        <p:nvSpPr>
          <p:cNvPr id="8" name="Shape 6"/>
          <p:cNvSpPr/>
          <p:nvPr/>
        </p:nvSpPr>
        <p:spPr>
          <a:xfrm>
            <a:off x="804672" y="2615184"/>
            <a:ext cx="420624" cy="420624"/>
          </a:xfrm>
          <a:prstGeom prst="roundRect">
            <a:avLst>
              <a:gd name="adj" fmla="val 17391"/>
            </a:avLst>
          </a:prstGeom>
          <a:solidFill>
            <a:srgbClr val="1FA294"/>
          </a:solidFill>
          <a:ln/>
        </p:spPr>
      </p:sp>
      <p:sp>
        <p:nvSpPr>
          <p:cNvPr id="9" name="Text 7"/>
          <p:cNvSpPr/>
          <p:nvPr/>
        </p:nvSpPr>
        <p:spPr>
          <a:xfrm>
            <a:off x="1444752" y="2523744"/>
            <a:ext cx="6949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Tools</a:t>
            </a:r>
            <a:endParaRPr lang="en-US" sz="14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9FC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capstera.com/tools</a:t>
            </a:r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B9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Capability naming checker and map visualizer — free to use.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48640" y="3364992"/>
            <a:ext cx="8046720" cy="822960"/>
          </a:xfrm>
          <a:prstGeom prst="roundRect">
            <a:avLst>
              <a:gd name="adj" fmla="val 8889"/>
            </a:avLst>
          </a:prstGeom>
          <a:solidFill>
            <a:srgbClr val="1A2A44"/>
          </a:solidFill>
          <a:ln/>
        </p:spPr>
      </p:sp>
      <p:sp>
        <p:nvSpPr>
          <p:cNvPr id="11" name="Shape 9"/>
          <p:cNvSpPr/>
          <p:nvPr/>
        </p:nvSpPr>
        <p:spPr>
          <a:xfrm>
            <a:off x="804672" y="3566160"/>
            <a:ext cx="420624" cy="420624"/>
          </a:xfrm>
          <a:prstGeom prst="roundRect">
            <a:avLst>
              <a:gd name="adj" fmla="val 17391"/>
            </a:avLst>
          </a:prstGeom>
          <a:solidFill>
            <a:srgbClr val="E07B39"/>
          </a:solidFill>
          <a:ln/>
        </p:spPr>
      </p:sp>
      <p:sp>
        <p:nvSpPr>
          <p:cNvPr id="12" name="Text 10"/>
          <p:cNvSpPr/>
          <p:nvPr/>
        </p:nvSpPr>
        <p:spPr>
          <a:xfrm>
            <a:off x="1444752" y="3474720"/>
            <a:ext cx="6949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Capability Maps</a:t>
            </a:r>
            <a:endParaRPr lang="en-US" sz="14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9FC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capstera.com/store</a:t>
            </a:r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B9C6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Professionally built, customizable capability maps by industry.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48640" y="443484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use and share with attribution. Provided by Capstera — capstera.com. Not for resale.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C8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3" name="Shape 1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4" name="Shape 2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5" name="Shape 3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502920"/>
            <a:ext cx="758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Most Capability Maps Die in a Drawer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548640" y="1600200"/>
            <a:ext cx="53949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spcAft>
                <a:spcPts val="1400"/>
              </a:spcAft>
              <a:buNone/>
            </a:pPr>
            <a:r>
              <a:rPr lang="en-US" sz="15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capability maps fail quietly: built in a workshop, admired once, and filed away.</a:t>
            </a:r>
            <a:endParaRPr lang="en-US" sz="1550" dirty="0"/>
          </a:p>
          <a:p>
            <a:pPr indent="0" marL="0">
              <a:lnSpc>
                <a:spcPct val="112000"/>
              </a:lnSpc>
              <a:spcAft>
                <a:spcPts val="1400"/>
              </a:spcAft>
              <a:buNone/>
            </a:pPr>
            <a:r>
              <a:rPr lang="en-US" sz="15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die because they mirror the org chart, carry no definitions, and answer no question an executive is actually asking.</a:t>
            </a:r>
            <a:endParaRPr lang="en-US" sz="1550" dirty="0"/>
          </a:p>
          <a:p>
            <a:pPr indent="0" marL="0">
              <a:lnSpc>
                <a:spcPct val="112000"/>
              </a:lnSpc>
              <a:spcAft>
                <a:spcPts val="1400"/>
              </a:spcAft>
              <a:buNone/>
            </a:pPr>
            <a:r>
              <a:rPr lang="en-US" sz="155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thirteen practices that follow are about building the other kind — a map the business recognizes, owns, and uses to decide.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0" y="1783080"/>
            <a:ext cx="2286000" cy="475488"/>
          </a:xfrm>
          <a:prstGeom prst="roundRect">
            <a:avLst>
              <a:gd name="adj" fmla="val 11538"/>
            </a:avLst>
          </a:prstGeom>
          <a:solidFill>
            <a:srgbClr val="B9C8DE"/>
          </a:solidFill>
          <a:ln/>
        </p:spPr>
      </p:sp>
      <p:sp>
        <p:nvSpPr>
          <p:cNvPr id="9" name="Shape 7"/>
          <p:cNvSpPr/>
          <p:nvPr/>
        </p:nvSpPr>
        <p:spPr>
          <a:xfrm>
            <a:off x="6400800" y="2395728"/>
            <a:ext cx="707136" cy="475488"/>
          </a:xfrm>
          <a:prstGeom prst="roundRect">
            <a:avLst>
              <a:gd name="adj" fmla="val 11538"/>
            </a:avLst>
          </a:prstGeom>
          <a:solidFill>
            <a:srgbClr val="C6D3E6"/>
          </a:solidFill>
          <a:ln/>
        </p:spPr>
      </p:sp>
      <p:sp>
        <p:nvSpPr>
          <p:cNvPr id="10" name="Shape 8"/>
          <p:cNvSpPr/>
          <p:nvPr/>
        </p:nvSpPr>
        <p:spPr>
          <a:xfrm>
            <a:off x="7190232" y="2395728"/>
            <a:ext cx="707136" cy="475488"/>
          </a:xfrm>
          <a:prstGeom prst="roundRect">
            <a:avLst>
              <a:gd name="adj" fmla="val 11538"/>
            </a:avLst>
          </a:prstGeom>
          <a:solidFill>
            <a:srgbClr val="C6D3E6"/>
          </a:solidFill>
          <a:ln/>
        </p:spPr>
      </p:sp>
      <p:sp>
        <p:nvSpPr>
          <p:cNvPr id="11" name="Shape 9"/>
          <p:cNvSpPr/>
          <p:nvPr/>
        </p:nvSpPr>
        <p:spPr>
          <a:xfrm>
            <a:off x="7979664" y="2395728"/>
            <a:ext cx="707136" cy="475488"/>
          </a:xfrm>
          <a:prstGeom prst="roundRect">
            <a:avLst>
              <a:gd name="adj" fmla="val 11538"/>
            </a:avLst>
          </a:prstGeom>
          <a:solidFill>
            <a:srgbClr val="C6D3E6"/>
          </a:solidFill>
          <a:ln/>
        </p:spPr>
      </p:sp>
      <p:sp>
        <p:nvSpPr>
          <p:cNvPr id="12" name="Shape 10"/>
          <p:cNvSpPr/>
          <p:nvPr/>
        </p:nvSpPr>
        <p:spPr>
          <a:xfrm>
            <a:off x="6400800" y="3008376"/>
            <a:ext cx="1101852" cy="475488"/>
          </a:xfrm>
          <a:prstGeom prst="roundRect">
            <a:avLst>
              <a:gd name="adj" fmla="val 11538"/>
            </a:avLst>
          </a:prstGeom>
          <a:solidFill>
            <a:srgbClr val="3B6BE0"/>
          </a:solidFill>
          <a:ln/>
        </p:spPr>
      </p:sp>
      <p:sp>
        <p:nvSpPr>
          <p:cNvPr id="13" name="Shape 11"/>
          <p:cNvSpPr/>
          <p:nvPr/>
        </p:nvSpPr>
        <p:spPr>
          <a:xfrm>
            <a:off x="7584948" y="3008376"/>
            <a:ext cx="1101852" cy="475488"/>
          </a:xfrm>
          <a:prstGeom prst="roundRect">
            <a:avLst>
              <a:gd name="adj" fmla="val 11538"/>
            </a:avLst>
          </a:prstGeom>
          <a:solidFill>
            <a:srgbClr val="C6D3E6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3B6BE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Capabilities as Nouns, Not Activities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“Claims Management,” not “Manage Claims.”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capability is something the business has, not a task it performs.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 verbs and gerunds at every level.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moment names read like to-do items, people mistake the map for a process model.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business language, not system names.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“Customer Information Management,” never “the Salesforce data.”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naming grammar consistent.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construction across sibling capabilities makes gaps and overlaps easier to spot.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1FA29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the What, Not the Who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describe what the business does.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 charts describe who happens to do it today — keep the two apart.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the reorg test.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restructure would force you to redraw the map, you have drawn the org chart.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 many-to-many.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capability delivered by several teams — and one team delivering several capabilities — is normal.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name capabilities after departments.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“Marketing” is a unit; “Campaign Management” is a capability.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E07B3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Level 1 to a Single Page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79679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75564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 for roughly 7–12 top-level capabilities.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takes 25 boxes to describe the enterprise, the leveling is wrong.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72948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68833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 is the executive conversation piece.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has to be readable across a table in one glance; detail belongs at L2 and L3.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6621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62102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Decompose only where decisions need it.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Uniform depth everywhere is effort without payoff — go deep where the questions are.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7C64D8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Every Capability a One-Line Definition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 alone invites a dozen interpretations.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one-line definition settles the argument once, in writing.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simple pattern.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is, what it covers, and one boundary: “includes X, excludes Y.”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Definitions expose weak boxes.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can't define it in one line, it is probably two capabilities — or none at all.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7C64D8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the definitions with the map.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picture without its glossary is decoration.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3B6BE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the Map from the Assessment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79679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75564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map is stable structure.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Maturity, cost, and risk scores are point-in-time overlays drawn on top of it.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72948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68833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Keeping them apart lets you re-score freely.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Refresh an assessment quarterly without renegotiating the model itself.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6621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3B6BE0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62102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bake judgments into the structure.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capability named “Broken Billing” makes owners defensive and turns the map political.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1FA294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Heatmap on Two Dimensions, Not One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Maturity alone says “everything is red somewhere.”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 performance with strategic importance to create real contrast.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on high importance, low performance.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quadrant is where the investment case lives.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some red stay red.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Low-importance, weak capabilities are candidates for good-enough or outsourcing — not fixing.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FA294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the scoring rubric alongside the colors.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Unexplained red boxes start arguments, not decisions.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676656" cy="676656"/>
          </a:xfrm>
          <a:prstGeom prst="roundRect">
            <a:avLst>
              <a:gd name="adj" fmla="val 13514"/>
            </a:avLst>
          </a:prstGeom>
          <a:solidFill>
            <a:srgbClr val="E07B3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438912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16736" y="438912"/>
            <a:ext cx="67665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Initiatives and Investments to Capabilities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8247888" y="502920"/>
            <a:ext cx="420624" cy="109728"/>
          </a:xfrm>
          <a:prstGeom prst="roundRect">
            <a:avLst>
              <a:gd name="adj" fmla="val 25000"/>
            </a:avLst>
          </a:prstGeom>
          <a:solidFill>
            <a:srgbClr val="3B6BE0"/>
          </a:solidFill>
          <a:ln/>
        </p:spPr>
      </p:sp>
      <p:sp>
        <p:nvSpPr>
          <p:cNvPr id="6" name="Shape 4"/>
          <p:cNvSpPr/>
          <p:nvPr/>
        </p:nvSpPr>
        <p:spPr>
          <a:xfrm>
            <a:off x="824788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1FA294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6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E07B39"/>
          </a:solidFill>
          <a:ln/>
        </p:spPr>
      </p:sp>
      <p:sp>
        <p:nvSpPr>
          <p:cNvPr id="8" name="Shape 6"/>
          <p:cNvSpPr/>
          <p:nvPr/>
        </p:nvSpPr>
        <p:spPr>
          <a:xfrm>
            <a:off x="8613648" y="658368"/>
            <a:ext cx="132588" cy="109728"/>
          </a:xfrm>
          <a:prstGeom prst="roundRect">
            <a:avLst>
              <a:gd name="adj" fmla="val 25000"/>
            </a:avLst>
          </a:prstGeom>
          <a:solidFill>
            <a:srgbClr val="7C64D8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1353312"/>
            <a:ext cx="8229600" cy="3291840"/>
          </a:xfrm>
          <a:prstGeom prst="roundRect">
            <a:avLst>
              <a:gd name="adj" fmla="val 2778"/>
            </a:avLst>
          </a:prstGeom>
          <a:solidFill>
            <a:srgbClr val="F4F7FB"/>
          </a:solidFill>
          <a:ln/>
        </p:spPr>
      </p:sp>
      <p:sp>
        <p:nvSpPr>
          <p:cNvPr id="10" name="Shape 8"/>
          <p:cNvSpPr/>
          <p:nvPr/>
        </p:nvSpPr>
        <p:spPr>
          <a:xfrm>
            <a:off x="768096" y="165049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1" name="Text 9"/>
          <p:cNvSpPr/>
          <p:nvPr/>
        </p:nvSpPr>
        <p:spPr>
          <a:xfrm>
            <a:off x="1042416" y="1609344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 every initiative with the capabilities it changes.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Overlaps and gaps across the portfolio become visible fast.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68096" y="2436876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3" name="Text 11"/>
          <p:cNvSpPr/>
          <p:nvPr/>
        </p:nvSpPr>
        <p:spPr>
          <a:xfrm>
            <a:off x="1042416" y="2395728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Overlap is a merge conversation.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projects “improving” the same capability should have to explain why there are two.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68096" y="3223260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5" name="Text 13"/>
          <p:cNvSpPr/>
          <p:nvPr/>
        </p:nvSpPr>
        <p:spPr>
          <a:xfrm>
            <a:off x="1042416" y="3182112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funded work on a strategic capability is a finding.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it at planning time, on the map.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68096" y="4009644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E07B39"/>
          </a:solidFill>
          <a:ln/>
        </p:spPr>
      </p:sp>
      <p:sp>
        <p:nvSpPr>
          <p:cNvPr id="17" name="Text 15"/>
          <p:cNvSpPr/>
          <p:nvPr/>
        </p:nvSpPr>
        <p:spPr>
          <a:xfrm>
            <a:off x="1042416" y="3968496"/>
            <a:ext cx="7360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322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turns wall art into a planning instrument.  </a:t>
            </a:r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keeps asking for the view that shows where the money goes.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2026-08-09T06:35:54Z</dcterms:created>
  <dcterms:modified xsi:type="dcterms:W3CDTF">2026-08-09T06:35:54Z</dcterms:modified>
</cp:coreProperties>
</file>