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workspace/capstera-marketing-website/client/public/capstera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69968" y="777240"/>
            <a:ext cx="2651760" cy="78492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1874520"/>
            <a:ext cx="1091153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Operating Model Canvas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640080" y="2697480"/>
            <a:ext cx="1091153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one-page operating model design template</a:t>
            </a:r>
            <a:endParaRPr lang="en-US" sz="1800" dirty="0"/>
          </a:p>
        </p:txBody>
      </p:sp>
      <p:sp>
        <p:nvSpPr>
          <p:cNvPr id="5" name="Shape 2"/>
          <p:cNvSpPr/>
          <p:nvPr/>
        </p:nvSpPr>
        <p:spPr>
          <a:xfrm>
            <a:off x="1002640" y="3657600"/>
            <a:ext cx="2395728" cy="475488"/>
          </a:xfrm>
          <a:prstGeom prst="roundRect">
            <a:avLst>
              <a:gd name="adj" fmla="val 17308"/>
            </a:avLst>
          </a:prstGeom>
          <a:solidFill>
            <a:srgbClr val="EFF6FF"/>
          </a:solidFill>
          <a:ln w="12700">
            <a:solidFill>
              <a:srgbClr val="BFDBFE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57504" y="3657600"/>
            <a:ext cx="22860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E3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Proposition &amp; Services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3599536" y="3657600"/>
            <a:ext cx="2395728" cy="475488"/>
          </a:xfrm>
          <a:prstGeom prst="roundRect">
            <a:avLst>
              <a:gd name="adj" fmla="val 17308"/>
            </a:avLst>
          </a:prstGeom>
          <a:solidFill>
            <a:srgbClr val="EFF6FF"/>
          </a:solidFill>
          <a:ln w="12700">
            <a:solidFill>
              <a:srgbClr val="BFDBFE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3654400" y="3657600"/>
            <a:ext cx="22860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E3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Customers &amp; Channels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6196432" y="3657600"/>
            <a:ext cx="2395728" cy="475488"/>
          </a:xfrm>
          <a:prstGeom prst="roundRect">
            <a:avLst>
              <a:gd name="adj" fmla="val 17308"/>
            </a:avLst>
          </a:prstGeom>
          <a:solidFill>
            <a:srgbClr val="EFF6FF"/>
          </a:solidFill>
          <a:ln w="12700">
            <a:solidFill>
              <a:srgbClr val="BFDBF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251296" y="3657600"/>
            <a:ext cx="22860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E3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Processes &amp; Value Streams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8793328" y="3657600"/>
            <a:ext cx="2395728" cy="475488"/>
          </a:xfrm>
          <a:prstGeom prst="roundRect">
            <a:avLst>
              <a:gd name="adj" fmla="val 17308"/>
            </a:avLst>
          </a:prstGeom>
          <a:solidFill>
            <a:srgbClr val="EFF6FF"/>
          </a:solidFill>
          <a:ln w="12700">
            <a:solidFill>
              <a:srgbClr val="BFDBFE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848192" y="3657600"/>
            <a:ext cx="22860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E3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Organization &amp; People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1002640" y="4334256"/>
            <a:ext cx="2395728" cy="475488"/>
          </a:xfrm>
          <a:prstGeom prst="roundRect">
            <a:avLst>
              <a:gd name="adj" fmla="val 17308"/>
            </a:avLst>
          </a:prstGeom>
          <a:solidFill>
            <a:srgbClr val="EFF6FF"/>
          </a:solidFill>
          <a:ln w="12700">
            <a:solidFill>
              <a:srgbClr val="BFDBF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7504" y="4334256"/>
            <a:ext cx="22860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E3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&amp; Decision Rights</a:t>
            </a:r>
            <a:endParaRPr lang="en-US" sz="1050" dirty="0"/>
          </a:p>
        </p:txBody>
      </p:sp>
      <p:sp>
        <p:nvSpPr>
          <p:cNvPr id="15" name="Shape 12"/>
          <p:cNvSpPr/>
          <p:nvPr/>
        </p:nvSpPr>
        <p:spPr>
          <a:xfrm>
            <a:off x="3599536" y="4334256"/>
            <a:ext cx="2395728" cy="475488"/>
          </a:xfrm>
          <a:prstGeom prst="roundRect">
            <a:avLst>
              <a:gd name="adj" fmla="val 17308"/>
            </a:avLst>
          </a:prstGeom>
          <a:solidFill>
            <a:srgbClr val="EFF6FF"/>
          </a:solidFill>
          <a:ln w="12700">
            <a:solidFill>
              <a:srgbClr val="BFDBFE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3654400" y="4334256"/>
            <a:ext cx="22860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E3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 &amp; Data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6196432" y="4334256"/>
            <a:ext cx="2395728" cy="475488"/>
          </a:xfrm>
          <a:prstGeom prst="roundRect">
            <a:avLst>
              <a:gd name="adj" fmla="val 17308"/>
            </a:avLst>
          </a:prstGeom>
          <a:solidFill>
            <a:srgbClr val="EFF6FF"/>
          </a:solidFill>
          <a:ln w="12700">
            <a:solidFill>
              <a:srgbClr val="BFDBFE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251296" y="4334256"/>
            <a:ext cx="22860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E3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Locations &amp; Sourcing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>
            <a:off x="8793328" y="4334256"/>
            <a:ext cx="2395728" cy="475488"/>
          </a:xfrm>
          <a:prstGeom prst="roundRect">
            <a:avLst>
              <a:gd name="adj" fmla="val 17308"/>
            </a:avLst>
          </a:prstGeom>
          <a:solidFill>
            <a:srgbClr val="EFF6FF"/>
          </a:solidFill>
          <a:ln w="12700">
            <a:solidFill>
              <a:srgbClr val="BFDBFE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848192" y="4334256"/>
            <a:ext cx="22860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E3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&amp; Incentives</a:t>
            </a:r>
            <a:endParaRPr lang="en-US" sz="1050" dirty="0"/>
          </a:p>
        </p:txBody>
      </p:sp>
      <p:sp>
        <p:nvSpPr>
          <p:cNvPr id="21" name="Text 18"/>
          <p:cNvSpPr/>
          <p:nvPr/>
        </p:nvSpPr>
        <p:spPr>
          <a:xfrm>
            <a:off x="640080" y="534924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free template from Capstera  ·  capstera.com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 — capstera.com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Use This Canvas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457200" y="96012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Six steps from blank canvas to an actionable operating model design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57200" y="1618488"/>
            <a:ext cx="420624" cy="420624"/>
          </a:xfrm>
          <a:prstGeom prst="ellipse">
            <a:avLst/>
          </a:prstGeom>
          <a:solidFill>
            <a:srgbClr val="0F172A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61848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060704" y="1600200"/>
            <a:ext cx="483717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the scope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060704" y="1984248"/>
            <a:ext cx="483717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the enterprise, business unit, or function the operating model covers — and the time horizon for the target.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57200" y="3081528"/>
            <a:ext cx="420624" cy="420624"/>
          </a:xfrm>
          <a:prstGeom prst="ellipse">
            <a:avLst/>
          </a:prstGeom>
          <a:solidFill>
            <a:srgbClr val="0F172A"/>
          </a:solidFill>
          <a:ln/>
        </p:spPr>
      </p:sp>
      <p:sp>
        <p:nvSpPr>
          <p:cNvPr id="9" name="Text 7"/>
          <p:cNvSpPr/>
          <p:nvPr/>
        </p:nvSpPr>
        <p:spPr>
          <a:xfrm>
            <a:off x="457200" y="308152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060704" y="3063240"/>
            <a:ext cx="483717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the current state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060704" y="3447288"/>
            <a:ext cx="483717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Fill in the Current State canvas (slide 4): capture today's reality for each of the eight dimensions.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57200" y="4544568"/>
            <a:ext cx="420624" cy="420624"/>
          </a:xfrm>
          <a:prstGeom prst="ellipse">
            <a:avLst/>
          </a:prstGeom>
          <a:solidFill>
            <a:srgbClr val="0F172A"/>
          </a:solidFill>
          <a:ln/>
        </p:spPr>
      </p:sp>
      <p:sp>
        <p:nvSpPr>
          <p:cNvPr id="13" name="Text 11"/>
          <p:cNvSpPr/>
          <p:nvPr/>
        </p:nvSpPr>
        <p:spPr>
          <a:xfrm>
            <a:off x="457200" y="454456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060704" y="4526280"/>
            <a:ext cx="483717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Articulate the target state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060704" y="4910328"/>
            <a:ext cx="483717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Fill in the Target State canvas (slide 5): describe how each dimension must work to deliver the strategy.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327648" y="1618488"/>
            <a:ext cx="420624" cy="420624"/>
          </a:xfrm>
          <a:prstGeom prst="ellipse">
            <a:avLst/>
          </a:prstGeom>
          <a:solidFill>
            <a:srgbClr val="2563EB"/>
          </a:solidFill>
          <a:ln/>
        </p:spPr>
      </p:sp>
      <p:sp>
        <p:nvSpPr>
          <p:cNvPr id="17" name="Text 15"/>
          <p:cNvSpPr/>
          <p:nvPr/>
        </p:nvSpPr>
        <p:spPr>
          <a:xfrm>
            <a:off x="6327648" y="161848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931152" y="1600200"/>
            <a:ext cx="483717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the gaps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931152" y="1984248"/>
            <a:ext cx="483717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Compare the two canvases box by box and list the most significant current-to-target differences.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327648" y="3081528"/>
            <a:ext cx="420624" cy="420624"/>
          </a:xfrm>
          <a:prstGeom prst="ellipse">
            <a:avLst/>
          </a:prstGeom>
          <a:solidFill>
            <a:srgbClr val="2563EB"/>
          </a:solidFill>
          <a:ln/>
        </p:spPr>
      </p:sp>
      <p:sp>
        <p:nvSpPr>
          <p:cNvPr id="21" name="Text 19"/>
          <p:cNvSpPr/>
          <p:nvPr/>
        </p:nvSpPr>
        <p:spPr>
          <a:xfrm>
            <a:off x="6327648" y="308152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6931152" y="3063240"/>
            <a:ext cx="483717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Sequence the transition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6931152" y="3447288"/>
            <a:ext cx="483717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 the gaps into initiatives and order them by dependency, value, and feasibility.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6327648" y="4544568"/>
            <a:ext cx="420624" cy="420624"/>
          </a:xfrm>
          <a:prstGeom prst="ellipse">
            <a:avLst/>
          </a:prstGeom>
          <a:solidFill>
            <a:srgbClr val="2563EB"/>
          </a:solidFill>
          <a:ln/>
        </p:spPr>
      </p:sp>
      <p:sp>
        <p:nvSpPr>
          <p:cNvPr id="25" name="Text 23"/>
          <p:cNvSpPr/>
          <p:nvPr/>
        </p:nvSpPr>
        <p:spPr>
          <a:xfrm>
            <a:off x="6327648" y="454456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6931152" y="4526280"/>
            <a:ext cx="483717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Assign owners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6931152" y="4910328"/>
            <a:ext cx="483717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 every dimension and initiative a named, accountable owner and a regular review cadence.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 — capstera.com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4663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Operating Model Canvas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7040880" y="256032"/>
            <a:ext cx="46908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boxes are editable — replace the prompts with your answers.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457200" y="868680"/>
            <a:ext cx="2709596" cy="2670048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 w="12700">
            <a:solidFill>
              <a:srgbClr val="DDE3EC"/>
            </a:solidFill>
            <a:prstDash val="solid"/>
          </a:ln>
          <a:effectLst>
            <a:outerShdw sx="100000" sy="100000" kx="0" ky="0" algn="bl" rotWithShape="0" blurRad="76200" dist="25400" dir="5400000">
              <a:srgbClr val="1E2A44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585216" y="1005840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0F172A"/>
          </a:solidFill>
          <a:ln/>
        </p:spPr>
      </p:sp>
      <p:sp>
        <p:nvSpPr>
          <p:cNvPr id="6" name="Text 4"/>
          <p:cNvSpPr/>
          <p:nvPr/>
        </p:nvSpPr>
        <p:spPr>
          <a:xfrm>
            <a:off x="585216" y="100584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950976" y="960120"/>
            <a:ext cx="21060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2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Proposition &amp; Services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603504" y="1600200"/>
            <a:ext cx="2416988" cy="1801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value do we promise, and to whom?</a:t>
            </a:r>
            <a:endParaRPr lang="en-US" sz="950" dirty="0"/>
          </a:p>
          <a:p>
            <a:pPr indent="0" marL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products and services define the model?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3313100" y="868680"/>
            <a:ext cx="2709596" cy="2670048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 w="12700">
            <a:solidFill>
              <a:srgbClr val="DDE3EC"/>
            </a:solidFill>
            <a:prstDash val="solid"/>
          </a:ln>
          <a:effectLst>
            <a:outerShdw sx="100000" sy="100000" kx="0" ky="0" algn="bl" rotWithShape="0" blurRad="76200" dist="25400" dir="5400000">
              <a:srgbClr val="1E2A44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441116" y="1005840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0F172A"/>
          </a:solidFill>
          <a:ln/>
        </p:spPr>
      </p:sp>
      <p:sp>
        <p:nvSpPr>
          <p:cNvPr id="11" name="Text 9"/>
          <p:cNvSpPr/>
          <p:nvPr/>
        </p:nvSpPr>
        <p:spPr>
          <a:xfrm>
            <a:off x="3441116" y="100584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3806876" y="960120"/>
            <a:ext cx="21060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2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Customers &amp; Channels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3459404" y="1600200"/>
            <a:ext cx="2416988" cy="1801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customer segments do we serve?</a:t>
            </a:r>
            <a:endParaRPr lang="en-US" sz="950" dirty="0"/>
          </a:p>
          <a:p>
            <a:pPr indent="0" marL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Through which channels do we reach and serve them?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6169000" y="868680"/>
            <a:ext cx="2709596" cy="2670048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 w="12700">
            <a:solidFill>
              <a:srgbClr val="DDE3EC"/>
            </a:solidFill>
            <a:prstDash val="solid"/>
          </a:ln>
          <a:effectLst>
            <a:outerShdw sx="100000" sy="100000" kx="0" ky="0" algn="bl" rotWithShape="0" blurRad="76200" dist="25400" dir="5400000">
              <a:srgbClr val="1E2A44">
                <a:alpha val="1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6297016" y="1005840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0F172A"/>
          </a:solidFill>
          <a:ln/>
        </p:spPr>
      </p:sp>
      <p:sp>
        <p:nvSpPr>
          <p:cNvPr id="16" name="Text 14"/>
          <p:cNvSpPr/>
          <p:nvPr/>
        </p:nvSpPr>
        <p:spPr>
          <a:xfrm>
            <a:off x="6297016" y="100584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662776" y="960120"/>
            <a:ext cx="21060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2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Processes &amp; Value Streams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6315304" y="1600200"/>
            <a:ext cx="2416988" cy="1801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value streams and processes matter most?</a:t>
            </a:r>
            <a:endParaRPr lang="en-US" sz="950" dirty="0"/>
          </a:p>
          <a:p>
            <a:pPr indent="0" marL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standardized, and what stays flexible?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9024899" y="868680"/>
            <a:ext cx="2709596" cy="2670048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 w="12700">
            <a:solidFill>
              <a:srgbClr val="DDE3EC"/>
            </a:solidFill>
            <a:prstDash val="solid"/>
          </a:ln>
          <a:effectLst>
            <a:outerShdw sx="100000" sy="100000" kx="0" ky="0" algn="bl" rotWithShape="0" blurRad="76200" dist="25400" dir="5400000">
              <a:srgbClr val="1E2A44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9152915" y="1005840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0F172A"/>
          </a:solidFill>
          <a:ln/>
        </p:spPr>
      </p:sp>
      <p:sp>
        <p:nvSpPr>
          <p:cNvPr id="21" name="Text 19"/>
          <p:cNvSpPr/>
          <p:nvPr/>
        </p:nvSpPr>
        <p:spPr>
          <a:xfrm>
            <a:off x="9152915" y="100584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9518675" y="960120"/>
            <a:ext cx="21060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2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Organization &amp; People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9171203" y="1600200"/>
            <a:ext cx="2416988" cy="1801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are teams and roles structured?</a:t>
            </a:r>
            <a:endParaRPr lang="en-US" sz="950" dirty="0"/>
          </a:p>
          <a:p>
            <a:pPr indent="0" marL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capabilities and skills are critical?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457200" y="3685032"/>
            <a:ext cx="2709596" cy="2670048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 w="12700">
            <a:solidFill>
              <a:srgbClr val="DDE3EC"/>
            </a:solidFill>
            <a:prstDash val="solid"/>
          </a:ln>
          <a:effectLst>
            <a:outerShdw sx="100000" sy="100000" kx="0" ky="0" algn="bl" rotWithShape="0" blurRad="76200" dist="25400" dir="5400000">
              <a:srgbClr val="1E2A44">
                <a:alpha val="10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585216" y="3822192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0F172A"/>
          </a:solidFill>
          <a:ln/>
        </p:spPr>
      </p:sp>
      <p:sp>
        <p:nvSpPr>
          <p:cNvPr id="26" name="Text 24"/>
          <p:cNvSpPr/>
          <p:nvPr/>
        </p:nvSpPr>
        <p:spPr>
          <a:xfrm>
            <a:off x="585216" y="382219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950976" y="3776472"/>
            <a:ext cx="21060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2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&amp; Decision Rights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603504" y="4416552"/>
            <a:ext cx="2416988" cy="1801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decides what, at which level?</a:t>
            </a:r>
            <a:endParaRPr lang="en-US" sz="950" dirty="0"/>
          </a:p>
          <a:p>
            <a:pPr indent="0" marL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are priorities set and investments funded?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3313100" y="3685032"/>
            <a:ext cx="2709596" cy="2670048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 w="12700">
            <a:solidFill>
              <a:srgbClr val="DDE3EC"/>
            </a:solidFill>
            <a:prstDash val="solid"/>
          </a:ln>
          <a:effectLst>
            <a:outerShdw sx="100000" sy="100000" kx="0" ky="0" algn="bl" rotWithShape="0" blurRad="76200" dist="25400" dir="5400000">
              <a:srgbClr val="1E2A44">
                <a:alpha val="10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3441116" y="3822192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0F172A"/>
          </a:solidFill>
          <a:ln/>
        </p:spPr>
      </p:sp>
      <p:sp>
        <p:nvSpPr>
          <p:cNvPr id="31" name="Text 29"/>
          <p:cNvSpPr/>
          <p:nvPr/>
        </p:nvSpPr>
        <p:spPr>
          <a:xfrm>
            <a:off x="3441116" y="382219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3806876" y="3776472"/>
            <a:ext cx="21060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2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 &amp; Data</a:t>
            </a:r>
            <a:endParaRPr lang="en-US" sz="1250" dirty="0"/>
          </a:p>
        </p:txBody>
      </p:sp>
      <p:sp>
        <p:nvSpPr>
          <p:cNvPr id="33" name="Text 31"/>
          <p:cNvSpPr/>
          <p:nvPr/>
        </p:nvSpPr>
        <p:spPr>
          <a:xfrm>
            <a:off x="3459404" y="4416552"/>
            <a:ext cx="2416988" cy="1801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platforms and systems enable the model?</a:t>
            </a:r>
            <a:endParaRPr lang="en-US" sz="950" dirty="0"/>
          </a:p>
          <a:p>
            <a:pPr indent="0" marL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is data owned, governed, and shared?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6169000" y="3685032"/>
            <a:ext cx="2709596" cy="2670048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 w="12700">
            <a:solidFill>
              <a:srgbClr val="DDE3EC"/>
            </a:solidFill>
            <a:prstDash val="solid"/>
          </a:ln>
          <a:effectLst>
            <a:outerShdw sx="100000" sy="100000" kx="0" ky="0" algn="bl" rotWithShape="0" blurRad="76200" dist="25400" dir="5400000">
              <a:srgbClr val="1E2A44">
                <a:alpha val="10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6297016" y="3822192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0F172A"/>
          </a:solidFill>
          <a:ln/>
        </p:spPr>
      </p:sp>
      <p:sp>
        <p:nvSpPr>
          <p:cNvPr id="36" name="Text 34"/>
          <p:cNvSpPr/>
          <p:nvPr/>
        </p:nvSpPr>
        <p:spPr>
          <a:xfrm>
            <a:off x="6297016" y="382219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200" dirty="0"/>
          </a:p>
        </p:txBody>
      </p:sp>
      <p:sp>
        <p:nvSpPr>
          <p:cNvPr id="37" name="Text 35"/>
          <p:cNvSpPr/>
          <p:nvPr/>
        </p:nvSpPr>
        <p:spPr>
          <a:xfrm>
            <a:off x="6662776" y="3776472"/>
            <a:ext cx="21060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2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Locations &amp; Sourcing</a:t>
            </a:r>
            <a:endParaRPr lang="en-US" sz="1250" dirty="0"/>
          </a:p>
        </p:txBody>
      </p:sp>
      <p:sp>
        <p:nvSpPr>
          <p:cNvPr id="38" name="Text 36"/>
          <p:cNvSpPr/>
          <p:nvPr/>
        </p:nvSpPr>
        <p:spPr>
          <a:xfrm>
            <a:off x="6315304" y="4416552"/>
            <a:ext cx="2416988" cy="1801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is work performed?</a:t>
            </a:r>
            <a:endParaRPr lang="en-US" sz="950" dirty="0"/>
          </a:p>
          <a:p>
            <a:pPr indent="0" marL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done in-house vs. partnered or outsourced?</a:t>
            </a:r>
            <a:endParaRPr lang="en-US" sz="950" dirty="0"/>
          </a:p>
        </p:txBody>
      </p:sp>
      <p:sp>
        <p:nvSpPr>
          <p:cNvPr id="39" name="Shape 37"/>
          <p:cNvSpPr/>
          <p:nvPr/>
        </p:nvSpPr>
        <p:spPr>
          <a:xfrm>
            <a:off x="9024899" y="3685032"/>
            <a:ext cx="2709596" cy="2670048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 w="12700">
            <a:solidFill>
              <a:srgbClr val="DDE3EC"/>
            </a:solidFill>
            <a:prstDash val="solid"/>
          </a:ln>
          <a:effectLst>
            <a:outerShdw sx="100000" sy="100000" kx="0" ky="0" algn="bl" rotWithShape="0" blurRad="76200" dist="25400" dir="5400000">
              <a:srgbClr val="1E2A44">
                <a:alpha val="10000"/>
              </a:srgbClr>
            </a:outerShdw>
          </a:effectLst>
        </p:spPr>
      </p:sp>
      <p:sp>
        <p:nvSpPr>
          <p:cNvPr id="40" name="Shape 38"/>
          <p:cNvSpPr/>
          <p:nvPr/>
        </p:nvSpPr>
        <p:spPr>
          <a:xfrm>
            <a:off x="9152915" y="3822192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0F172A"/>
          </a:solidFill>
          <a:ln/>
        </p:spPr>
      </p:sp>
      <p:sp>
        <p:nvSpPr>
          <p:cNvPr id="41" name="Text 39"/>
          <p:cNvSpPr/>
          <p:nvPr/>
        </p:nvSpPr>
        <p:spPr>
          <a:xfrm>
            <a:off x="9152915" y="382219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200" dirty="0"/>
          </a:p>
        </p:txBody>
      </p:sp>
      <p:sp>
        <p:nvSpPr>
          <p:cNvPr id="42" name="Text 40"/>
          <p:cNvSpPr/>
          <p:nvPr/>
        </p:nvSpPr>
        <p:spPr>
          <a:xfrm>
            <a:off x="9518675" y="3776472"/>
            <a:ext cx="21060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2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&amp; Incentives</a:t>
            </a:r>
            <a:endParaRPr lang="en-US" sz="1250" dirty="0"/>
          </a:p>
        </p:txBody>
      </p:sp>
      <p:sp>
        <p:nvSpPr>
          <p:cNvPr id="43" name="Text 41"/>
          <p:cNvSpPr/>
          <p:nvPr/>
        </p:nvSpPr>
        <p:spPr>
          <a:xfrm>
            <a:off x="9171203" y="4416552"/>
            <a:ext cx="2416988" cy="1801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is success measured at each level?</a:t>
            </a:r>
            <a:endParaRPr lang="en-US" sz="950" dirty="0"/>
          </a:p>
          <a:p>
            <a:pPr indent="0" marL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behaviors do rewards and incentives drive?</a:t>
            </a:r>
            <a:endParaRPr lang="en-US" sz="950" dirty="0"/>
          </a:p>
        </p:txBody>
      </p:sp>
      <p:sp>
        <p:nvSpPr>
          <p:cNvPr id="44" name="Text 42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 — capstera.com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4663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Operating Model Canvas</a:t>
            </a:r>
            <a:endParaRPr lang="en-US" sz="2000" dirty="0"/>
          </a:p>
        </p:txBody>
      </p:sp>
      <p:sp>
        <p:nvSpPr>
          <p:cNvPr id="3" name="Shape 1"/>
          <p:cNvSpPr/>
          <p:nvPr/>
        </p:nvSpPr>
        <p:spPr>
          <a:xfrm>
            <a:off x="5166360" y="301752"/>
            <a:ext cx="1691640" cy="365760"/>
          </a:xfrm>
          <a:prstGeom prst="roundRect">
            <a:avLst>
              <a:gd name="adj" fmla="val 20000"/>
            </a:avLst>
          </a:prstGeom>
          <a:solidFill>
            <a:srgbClr val="475569"/>
          </a:solidFill>
          <a:ln/>
        </p:spPr>
      </p:sp>
      <p:sp>
        <p:nvSpPr>
          <p:cNvPr id="4" name="Text 2"/>
          <p:cNvSpPr/>
          <p:nvPr/>
        </p:nvSpPr>
        <p:spPr>
          <a:xfrm>
            <a:off x="5166360" y="301752"/>
            <a:ext cx="1691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STATE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040880" y="256032"/>
            <a:ext cx="46908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how each dimension works today.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457200" y="868680"/>
            <a:ext cx="2709596" cy="2670048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 w="12700">
            <a:solidFill>
              <a:srgbClr val="DDE3EC"/>
            </a:solidFill>
            <a:prstDash val="solid"/>
          </a:ln>
          <a:effectLst>
            <a:outerShdw sx="100000" sy="100000" kx="0" ky="0" algn="bl" rotWithShape="0" blurRad="76200" dist="25400" dir="5400000">
              <a:srgbClr val="1E2A44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585216" y="1005840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475569"/>
          </a:solidFill>
          <a:ln/>
        </p:spPr>
      </p:sp>
      <p:sp>
        <p:nvSpPr>
          <p:cNvPr id="8" name="Text 6"/>
          <p:cNvSpPr/>
          <p:nvPr/>
        </p:nvSpPr>
        <p:spPr>
          <a:xfrm>
            <a:off x="585216" y="100584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950976" y="960120"/>
            <a:ext cx="21060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2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Proposition &amp; Services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603504" y="1600200"/>
            <a:ext cx="2416988" cy="1801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value do we promise, and to whom?</a:t>
            </a:r>
            <a:endParaRPr lang="en-US" sz="950" dirty="0"/>
          </a:p>
          <a:p>
            <a:pPr indent="0" marL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products and services define the model?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3313100" y="868680"/>
            <a:ext cx="2709596" cy="2670048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 w="12700">
            <a:solidFill>
              <a:srgbClr val="DDE3EC"/>
            </a:solidFill>
            <a:prstDash val="solid"/>
          </a:ln>
          <a:effectLst>
            <a:outerShdw sx="100000" sy="100000" kx="0" ky="0" algn="bl" rotWithShape="0" blurRad="76200" dist="25400" dir="5400000">
              <a:srgbClr val="1E2A44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441116" y="1005840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475569"/>
          </a:solidFill>
          <a:ln/>
        </p:spPr>
      </p:sp>
      <p:sp>
        <p:nvSpPr>
          <p:cNvPr id="13" name="Text 11"/>
          <p:cNvSpPr/>
          <p:nvPr/>
        </p:nvSpPr>
        <p:spPr>
          <a:xfrm>
            <a:off x="3441116" y="100584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3806876" y="960120"/>
            <a:ext cx="21060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2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Customers &amp; Channels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3459404" y="1600200"/>
            <a:ext cx="2416988" cy="1801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customer segments do we serve?</a:t>
            </a:r>
            <a:endParaRPr lang="en-US" sz="950" dirty="0"/>
          </a:p>
          <a:p>
            <a:pPr indent="0" marL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Through which channels do we reach and serve them?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6169000" y="868680"/>
            <a:ext cx="2709596" cy="2670048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 w="12700">
            <a:solidFill>
              <a:srgbClr val="DDE3EC"/>
            </a:solidFill>
            <a:prstDash val="solid"/>
          </a:ln>
          <a:effectLst>
            <a:outerShdw sx="100000" sy="100000" kx="0" ky="0" algn="bl" rotWithShape="0" blurRad="76200" dist="25400" dir="5400000">
              <a:srgbClr val="1E2A44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297016" y="1005840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475569"/>
          </a:solidFill>
          <a:ln/>
        </p:spPr>
      </p:sp>
      <p:sp>
        <p:nvSpPr>
          <p:cNvPr id="18" name="Text 16"/>
          <p:cNvSpPr/>
          <p:nvPr/>
        </p:nvSpPr>
        <p:spPr>
          <a:xfrm>
            <a:off x="6297016" y="100584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662776" y="960120"/>
            <a:ext cx="21060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2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Processes &amp; Value Streams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6315304" y="1600200"/>
            <a:ext cx="2416988" cy="1801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value streams and processes matter most?</a:t>
            </a:r>
            <a:endParaRPr lang="en-US" sz="950" dirty="0"/>
          </a:p>
          <a:p>
            <a:pPr indent="0" marL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standardized, and what stays flexible?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9024899" y="868680"/>
            <a:ext cx="2709596" cy="2670048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 w="12700">
            <a:solidFill>
              <a:srgbClr val="DDE3EC"/>
            </a:solidFill>
            <a:prstDash val="solid"/>
          </a:ln>
          <a:effectLst>
            <a:outerShdw sx="100000" sy="100000" kx="0" ky="0" algn="bl" rotWithShape="0" blurRad="76200" dist="25400" dir="5400000">
              <a:srgbClr val="1E2A44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9152915" y="1005840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475569"/>
          </a:solidFill>
          <a:ln/>
        </p:spPr>
      </p:sp>
      <p:sp>
        <p:nvSpPr>
          <p:cNvPr id="23" name="Text 21"/>
          <p:cNvSpPr/>
          <p:nvPr/>
        </p:nvSpPr>
        <p:spPr>
          <a:xfrm>
            <a:off x="9152915" y="100584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9518675" y="960120"/>
            <a:ext cx="21060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2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Organization &amp; People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9171203" y="1600200"/>
            <a:ext cx="2416988" cy="1801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are teams and roles structured?</a:t>
            </a:r>
            <a:endParaRPr lang="en-US" sz="950" dirty="0"/>
          </a:p>
          <a:p>
            <a:pPr indent="0" marL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capabilities and skills are critical?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457200" y="3685032"/>
            <a:ext cx="2709596" cy="2670048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 w="12700">
            <a:solidFill>
              <a:srgbClr val="DDE3EC"/>
            </a:solidFill>
            <a:prstDash val="solid"/>
          </a:ln>
          <a:effectLst>
            <a:outerShdw sx="100000" sy="100000" kx="0" ky="0" algn="bl" rotWithShape="0" blurRad="76200" dist="25400" dir="5400000">
              <a:srgbClr val="1E2A44">
                <a:alpha val="10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585216" y="3822192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475569"/>
          </a:solidFill>
          <a:ln/>
        </p:spPr>
      </p:sp>
      <p:sp>
        <p:nvSpPr>
          <p:cNvPr id="28" name="Text 26"/>
          <p:cNvSpPr/>
          <p:nvPr/>
        </p:nvSpPr>
        <p:spPr>
          <a:xfrm>
            <a:off x="585216" y="382219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950976" y="3776472"/>
            <a:ext cx="21060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2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&amp; Decision Rights</a:t>
            </a:r>
            <a:endParaRPr lang="en-US" sz="1250" dirty="0"/>
          </a:p>
        </p:txBody>
      </p:sp>
      <p:sp>
        <p:nvSpPr>
          <p:cNvPr id="30" name="Text 28"/>
          <p:cNvSpPr/>
          <p:nvPr/>
        </p:nvSpPr>
        <p:spPr>
          <a:xfrm>
            <a:off x="603504" y="4416552"/>
            <a:ext cx="2416988" cy="1801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decides what, at which level?</a:t>
            </a:r>
            <a:endParaRPr lang="en-US" sz="950" dirty="0"/>
          </a:p>
          <a:p>
            <a:pPr indent="0" marL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are priorities set and investments funded?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3313100" y="3685032"/>
            <a:ext cx="2709596" cy="2670048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 w="12700">
            <a:solidFill>
              <a:srgbClr val="DDE3EC"/>
            </a:solidFill>
            <a:prstDash val="solid"/>
          </a:ln>
          <a:effectLst>
            <a:outerShdw sx="100000" sy="100000" kx="0" ky="0" algn="bl" rotWithShape="0" blurRad="76200" dist="25400" dir="5400000">
              <a:srgbClr val="1E2A44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3441116" y="3822192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475569"/>
          </a:solidFill>
          <a:ln/>
        </p:spPr>
      </p:sp>
      <p:sp>
        <p:nvSpPr>
          <p:cNvPr id="33" name="Text 31"/>
          <p:cNvSpPr/>
          <p:nvPr/>
        </p:nvSpPr>
        <p:spPr>
          <a:xfrm>
            <a:off x="3441116" y="382219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3806876" y="3776472"/>
            <a:ext cx="21060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2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 &amp; Data</a:t>
            </a:r>
            <a:endParaRPr lang="en-US" sz="1250" dirty="0"/>
          </a:p>
        </p:txBody>
      </p:sp>
      <p:sp>
        <p:nvSpPr>
          <p:cNvPr id="35" name="Text 33"/>
          <p:cNvSpPr/>
          <p:nvPr/>
        </p:nvSpPr>
        <p:spPr>
          <a:xfrm>
            <a:off x="3459404" y="4416552"/>
            <a:ext cx="2416988" cy="1801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platforms and systems enable the model?</a:t>
            </a:r>
            <a:endParaRPr lang="en-US" sz="950" dirty="0"/>
          </a:p>
          <a:p>
            <a:pPr indent="0" marL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is data owned, governed, and shared?</a:t>
            </a:r>
            <a:endParaRPr lang="en-US" sz="950" dirty="0"/>
          </a:p>
        </p:txBody>
      </p:sp>
      <p:sp>
        <p:nvSpPr>
          <p:cNvPr id="36" name="Shape 34"/>
          <p:cNvSpPr/>
          <p:nvPr/>
        </p:nvSpPr>
        <p:spPr>
          <a:xfrm>
            <a:off x="6169000" y="3685032"/>
            <a:ext cx="2709596" cy="2670048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 w="12700">
            <a:solidFill>
              <a:srgbClr val="DDE3EC"/>
            </a:solidFill>
            <a:prstDash val="solid"/>
          </a:ln>
          <a:effectLst>
            <a:outerShdw sx="100000" sy="100000" kx="0" ky="0" algn="bl" rotWithShape="0" blurRad="76200" dist="25400" dir="5400000">
              <a:srgbClr val="1E2A44">
                <a:alpha val="10000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6297016" y="3822192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475569"/>
          </a:solidFill>
          <a:ln/>
        </p:spPr>
      </p:sp>
      <p:sp>
        <p:nvSpPr>
          <p:cNvPr id="38" name="Text 36"/>
          <p:cNvSpPr/>
          <p:nvPr/>
        </p:nvSpPr>
        <p:spPr>
          <a:xfrm>
            <a:off x="6297016" y="382219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6662776" y="3776472"/>
            <a:ext cx="21060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2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Locations &amp; Sourcing</a:t>
            </a:r>
            <a:endParaRPr lang="en-US" sz="1250" dirty="0"/>
          </a:p>
        </p:txBody>
      </p:sp>
      <p:sp>
        <p:nvSpPr>
          <p:cNvPr id="40" name="Text 38"/>
          <p:cNvSpPr/>
          <p:nvPr/>
        </p:nvSpPr>
        <p:spPr>
          <a:xfrm>
            <a:off x="6315304" y="4416552"/>
            <a:ext cx="2416988" cy="1801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is work performed?</a:t>
            </a:r>
            <a:endParaRPr lang="en-US" sz="950" dirty="0"/>
          </a:p>
          <a:p>
            <a:pPr indent="0" marL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done in-house vs. partnered or outsourced?</a:t>
            </a:r>
            <a:endParaRPr lang="en-US" sz="950" dirty="0"/>
          </a:p>
        </p:txBody>
      </p:sp>
      <p:sp>
        <p:nvSpPr>
          <p:cNvPr id="41" name="Shape 39"/>
          <p:cNvSpPr/>
          <p:nvPr/>
        </p:nvSpPr>
        <p:spPr>
          <a:xfrm>
            <a:off x="9024899" y="3685032"/>
            <a:ext cx="2709596" cy="2670048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 w="12700">
            <a:solidFill>
              <a:srgbClr val="DDE3EC"/>
            </a:solidFill>
            <a:prstDash val="solid"/>
          </a:ln>
          <a:effectLst>
            <a:outerShdw sx="100000" sy="100000" kx="0" ky="0" algn="bl" rotWithShape="0" blurRad="76200" dist="25400" dir="5400000">
              <a:srgbClr val="1E2A44">
                <a:alpha val="10000"/>
              </a:srgbClr>
            </a:outerShdw>
          </a:effectLst>
        </p:spPr>
      </p:sp>
      <p:sp>
        <p:nvSpPr>
          <p:cNvPr id="42" name="Shape 40"/>
          <p:cNvSpPr/>
          <p:nvPr/>
        </p:nvSpPr>
        <p:spPr>
          <a:xfrm>
            <a:off x="9152915" y="3822192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475569"/>
          </a:solidFill>
          <a:ln/>
        </p:spPr>
      </p:sp>
      <p:sp>
        <p:nvSpPr>
          <p:cNvPr id="43" name="Text 41"/>
          <p:cNvSpPr/>
          <p:nvPr/>
        </p:nvSpPr>
        <p:spPr>
          <a:xfrm>
            <a:off x="9152915" y="382219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200" dirty="0"/>
          </a:p>
        </p:txBody>
      </p:sp>
      <p:sp>
        <p:nvSpPr>
          <p:cNvPr id="44" name="Text 42"/>
          <p:cNvSpPr/>
          <p:nvPr/>
        </p:nvSpPr>
        <p:spPr>
          <a:xfrm>
            <a:off x="9518675" y="3776472"/>
            <a:ext cx="21060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2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&amp; Incentives</a:t>
            </a:r>
            <a:endParaRPr lang="en-US" sz="1250" dirty="0"/>
          </a:p>
        </p:txBody>
      </p:sp>
      <p:sp>
        <p:nvSpPr>
          <p:cNvPr id="45" name="Text 43"/>
          <p:cNvSpPr/>
          <p:nvPr/>
        </p:nvSpPr>
        <p:spPr>
          <a:xfrm>
            <a:off x="9171203" y="4416552"/>
            <a:ext cx="2416988" cy="1801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is success measured at each level?</a:t>
            </a:r>
            <a:endParaRPr lang="en-US" sz="950" dirty="0"/>
          </a:p>
          <a:p>
            <a:pPr indent="0" marL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behaviors do rewards and incentives drive?</a:t>
            </a:r>
            <a:endParaRPr lang="en-US" sz="950" dirty="0"/>
          </a:p>
        </p:txBody>
      </p:sp>
      <p:sp>
        <p:nvSpPr>
          <p:cNvPr id="46" name="Text 44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 — capstera.com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4663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Operating Model Canvas</a:t>
            </a:r>
            <a:endParaRPr lang="en-US" sz="2000" dirty="0"/>
          </a:p>
        </p:txBody>
      </p:sp>
      <p:sp>
        <p:nvSpPr>
          <p:cNvPr id="3" name="Shape 1"/>
          <p:cNvSpPr/>
          <p:nvPr/>
        </p:nvSpPr>
        <p:spPr>
          <a:xfrm>
            <a:off x="5166360" y="301752"/>
            <a:ext cx="1691640" cy="365760"/>
          </a:xfrm>
          <a:prstGeom prst="roundRect">
            <a:avLst>
              <a:gd name="adj" fmla="val 20000"/>
            </a:avLst>
          </a:prstGeom>
          <a:solidFill>
            <a:srgbClr val="2563EB"/>
          </a:solidFill>
          <a:ln/>
        </p:spPr>
      </p:sp>
      <p:sp>
        <p:nvSpPr>
          <p:cNvPr id="4" name="Text 2"/>
          <p:cNvSpPr/>
          <p:nvPr/>
        </p:nvSpPr>
        <p:spPr>
          <a:xfrm>
            <a:off x="5166360" y="301752"/>
            <a:ext cx="1691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STATE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040880" y="256032"/>
            <a:ext cx="46908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how each dimension must work in the future.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457200" y="868680"/>
            <a:ext cx="2709596" cy="2670048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 w="12700">
            <a:solidFill>
              <a:srgbClr val="DDE3EC"/>
            </a:solidFill>
            <a:prstDash val="solid"/>
          </a:ln>
          <a:effectLst>
            <a:outerShdw sx="100000" sy="100000" kx="0" ky="0" algn="bl" rotWithShape="0" blurRad="76200" dist="25400" dir="5400000">
              <a:srgbClr val="1E2A44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585216" y="1005840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2563EB"/>
          </a:solidFill>
          <a:ln/>
        </p:spPr>
      </p:sp>
      <p:sp>
        <p:nvSpPr>
          <p:cNvPr id="8" name="Text 6"/>
          <p:cNvSpPr/>
          <p:nvPr/>
        </p:nvSpPr>
        <p:spPr>
          <a:xfrm>
            <a:off x="585216" y="100584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950976" y="960120"/>
            <a:ext cx="21060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2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Proposition &amp; Services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603504" y="1600200"/>
            <a:ext cx="2416988" cy="1801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value do we promise, and to whom?</a:t>
            </a:r>
            <a:endParaRPr lang="en-US" sz="950" dirty="0"/>
          </a:p>
          <a:p>
            <a:pPr indent="0" marL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products and services define the model?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3313100" y="868680"/>
            <a:ext cx="2709596" cy="2670048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 w="12700">
            <a:solidFill>
              <a:srgbClr val="DDE3EC"/>
            </a:solidFill>
            <a:prstDash val="solid"/>
          </a:ln>
          <a:effectLst>
            <a:outerShdw sx="100000" sy="100000" kx="0" ky="0" algn="bl" rotWithShape="0" blurRad="76200" dist="25400" dir="5400000">
              <a:srgbClr val="1E2A44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441116" y="1005840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2563EB"/>
          </a:solidFill>
          <a:ln/>
        </p:spPr>
      </p:sp>
      <p:sp>
        <p:nvSpPr>
          <p:cNvPr id="13" name="Text 11"/>
          <p:cNvSpPr/>
          <p:nvPr/>
        </p:nvSpPr>
        <p:spPr>
          <a:xfrm>
            <a:off x="3441116" y="100584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3806876" y="960120"/>
            <a:ext cx="21060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2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Customers &amp; Channels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3459404" y="1600200"/>
            <a:ext cx="2416988" cy="1801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customer segments do we serve?</a:t>
            </a:r>
            <a:endParaRPr lang="en-US" sz="950" dirty="0"/>
          </a:p>
          <a:p>
            <a:pPr indent="0" marL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Through which channels do we reach and serve them?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6169000" y="868680"/>
            <a:ext cx="2709596" cy="2670048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 w="12700">
            <a:solidFill>
              <a:srgbClr val="DDE3EC"/>
            </a:solidFill>
            <a:prstDash val="solid"/>
          </a:ln>
          <a:effectLst>
            <a:outerShdw sx="100000" sy="100000" kx="0" ky="0" algn="bl" rotWithShape="0" blurRad="76200" dist="25400" dir="5400000">
              <a:srgbClr val="1E2A44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297016" y="1005840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2563EB"/>
          </a:solidFill>
          <a:ln/>
        </p:spPr>
      </p:sp>
      <p:sp>
        <p:nvSpPr>
          <p:cNvPr id="18" name="Text 16"/>
          <p:cNvSpPr/>
          <p:nvPr/>
        </p:nvSpPr>
        <p:spPr>
          <a:xfrm>
            <a:off x="6297016" y="100584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662776" y="960120"/>
            <a:ext cx="21060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2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Processes &amp; Value Streams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6315304" y="1600200"/>
            <a:ext cx="2416988" cy="1801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value streams and processes matter most?</a:t>
            </a:r>
            <a:endParaRPr lang="en-US" sz="950" dirty="0"/>
          </a:p>
          <a:p>
            <a:pPr indent="0" marL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standardized, and what stays flexible?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9024899" y="868680"/>
            <a:ext cx="2709596" cy="2670048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 w="12700">
            <a:solidFill>
              <a:srgbClr val="DDE3EC"/>
            </a:solidFill>
            <a:prstDash val="solid"/>
          </a:ln>
          <a:effectLst>
            <a:outerShdw sx="100000" sy="100000" kx="0" ky="0" algn="bl" rotWithShape="0" blurRad="76200" dist="25400" dir="5400000">
              <a:srgbClr val="1E2A44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9152915" y="1005840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2563EB"/>
          </a:solidFill>
          <a:ln/>
        </p:spPr>
      </p:sp>
      <p:sp>
        <p:nvSpPr>
          <p:cNvPr id="23" name="Text 21"/>
          <p:cNvSpPr/>
          <p:nvPr/>
        </p:nvSpPr>
        <p:spPr>
          <a:xfrm>
            <a:off x="9152915" y="100584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9518675" y="960120"/>
            <a:ext cx="21060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2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Organization &amp; People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9171203" y="1600200"/>
            <a:ext cx="2416988" cy="1801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are teams and roles structured?</a:t>
            </a:r>
            <a:endParaRPr lang="en-US" sz="950" dirty="0"/>
          </a:p>
          <a:p>
            <a:pPr indent="0" marL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capabilities and skills are critical?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457200" y="3685032"/>
            <a:ext cx="2709596" cy="2670048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 w="12700">
            <a:solidFill>
              <a:srgbClr val="DDE3EC"/>
            </a:solidFill>
            <a:prstDash val="solid"/>
          </a:ln>
          <a:effectLst>
            <a:outerShdw sx="100000" sy="100000" kx="0" ky="0" algn="bl" rotWithShape="0" blurRad="76200" dist="25400" dir="5400000">
              <a:srgbClr val="1E2A44">
                <a:alpha val="10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585216" y="3822192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2563EB"/>
          </a:solidFill>
          <a:ln/>
        </p:spPr>
      </p:sp>
      <p:sp>
        <p:nvSpPr>
          <p:cNvPr id="28" name="Text 26"/>
          <p:cNvSpPr/>
          <p:nvPr/>
        </p:nvSpPr>
        <p:spPr>
          <a:xfrm>
            <a:off x="585216" y="382219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950976" y="3776472"/>
            <a:ext cx="21060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2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&amp; Decision Rights</a:t>
            </a:r>
            <a:endParaRPr lang="en-US" sz="1250" dirty="0"/>
          </a:p>
        </p:txBody>
      </p:sp>
      <p:sp>
        <p:nvSpPr>
          <p:cNvPr id="30" name="Text 28"/>
          <p:cNvSpPr/>
          <p:nvPr/>
        </p:nvSpPr>
        <p:spPr>
          <a:xfrm>
            <a:off x="603504" y="4416552"/>
            <a:ext cx="2416988" cy="1801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decides what, at which level?</a:t>
            </a:r>
            <a:endParaRPr lang="en-US" sz="950" dirty="0"/>
          </a:p>
          <a:p>
            <a:pPr indent="0" marL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are priorities set and investments funded?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3313100" y="3685032"/>
            <a:ext cx="2709596" cy="2670048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 w="12700">
            <a:solidFill>
              <a:srgbClr val="DDE3EC"/>
            </a:solidFill>
            <a:prstDash val="solid"/>
          </a:ln>
          <a:effectLst>
            <a:outerShdw sx="100000" sy="100000" kx="0" ky="0" algn="bl" rotWithShape="0" blurRad="76200" dist="25400" dir="5400000">
              <a:srgbClr val="1E2A44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3441116" y="3822192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2563EB"/>
          </a:solidFill>
          <a:ln/>
        </p:spPr>
      </p:sp>
      <p:sp>
        <p:nvSpPr>
          <p:cNvPr id="33" name="Text 31"/>
          <p:cNvSpPr/>
          <p:nvPr/>
        </p:nvSpPr>
        <p:spPr>
          <a:xfrm>
            <a:off x="3441116" y="382219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3806876" y="3776472"/>
            <a:ext cx="21060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2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 &amp; Data</a:t>
            </a:r>
            <a:endParaRPr lang="en-US" sz="1250" dirty="0"/>
          </a:p>
        </p:txBody>
      </p:sp>
      <p:sp>
        <p:nvSpPr>
          <p:cNvPr id="35" name="Text 33"/>
          <p:cNvSpPr/>
          <p:nvPr/>
        </p:nvSpPr>
        <p:spPr>
          <a:xfrm>
            <a:off x="3459404" y="4416552"/>
            <a:ext cx="2416988" cy="1801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platforms and systems enable the model?</a:t>
            </a:r>
            <a:endParaRPr lang="en-US" sz="950" dirty="0"/>
          </a:p>
          <a:p>
            <a:pPr indent="0" marL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is data owned, governed, and shared?</a:t>
            </a:r>
            <a:endParaRPr lang="en-US" sz="950" dirty="0"/>
          </a:p>
        </p:txBody>
      </p:sp>
      <p:sp>
        <p:nvSpPr>
          <p:cNvPr id="36" name="Shape 34"/>
          <p:cNvSpPr/>
          <p:nvPr/>
        </p:nvSpPr>
        <p:spPr>
          <a:xfrm>
            <a:off x="6169000" y="3685032"/>
            <a:ext cx="2709596" cy="2670048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 w="12700">
            <a:solidFill>
              <a:srgbClr val="DDE3EC"/>
            </a:solidFill>
            <a:prstDash val="solid"/>
          </a:ln>
          <a:effectLst>
            <a:outerShdw sx="100000" sy="100000" kx="0" ky="0" algn="bl" rotWithShape="0" blurRad="76200" dist="25400" dir="5400000">
              <a:srgbClr val="1E2A44">
                <a:alpha val="10000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6297016" y="3822192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2563EB"/>
          </a:solidFill>
          <a:ln/>
        </p:spPr>
      </p:sp>
      <p:sp>
        <p:nvSpPr>
          <p:cNvPr id="38" name="Text 36"/>
          <p:cNvSpPr/>
          <p:nvPr/>
        </p:nvSpPr>
        <p:spPr>
          <a:xfrm>
            <a:off x="6297016" y="382219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6662776" y="3776472"/>
            <a:ext cx="21060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2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Locations &amp; Sourcing</a:t>
            </a:r>
            <a:endParaRPr lang="en-US" sz="1250" dirty="0"/>
          </a:p>
        </p:txBody>
      </p:sp>
      <p:sp>
        <p:nvSpPr>
          <p:cNvPr id="40" name="Text 38"/>
          <p:cNvSpPr/>
          <p:nvPr/>
        </p:nvSpPr>
        <p:spPr>
          <a:xfrm>
            <a:off x="6315304" y="4416552"/>
            <a:ext cx="2416988" cy="1801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is work performed?</a:t>
            </a:r>
            <a:endParaRPr lang="en-US" sz="950" dirty="0"/>
          </a:p>
          <a:p>
            <a:pPr indent="0" marL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done in-house vs. partnered or outsourced?</a:t>
            </a:r>
            <a:endParaRPr lang="en-US" sz="950" dirty="0"/>
          </a:p>
        </p:txBody>
      </p:sp>
      <p:sp>
        <p:nvSpPr>
          <p:cNvPr id="41" name="Shape 39"/>
          <p:cNvSpPr/>
          <p:nvPr/>
        </p:nvSpPr>
        <p:spPr>
          <a:xfrm>
            <a:off x="9024899" y="3685032"/>
            <a:ext cx="2709596" cy="2670048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 w="12700">
            <a:solidFill>
              <a:srgbClr val="DDE3EC"/>
            </a:solidFill>
            <a:prstDash val="solid"/>
          </a:ln>
          <a:effectLst>
            <a:outerShdw sx="100000" sy="100000" kx="0" ky="0" algn="bl" rotWithShape="0" blurRad="76200" dist="25400" dir="5400000">
              <a:srgbClr val="1E2A44">
                <a:alpha val="10000"/>
              </a:srgbClr>
            </a:outerShdw>
          </a:effectLst>
        </p:spPr>
      </p:sp>
      <p:sp>
        <p:nvSpPr>
          <p:cNvPr id="42" name="Shape 40"/>
          <p:cNvSpPr/>
          <p:nvPr/>
        </p:nvSpPr>
        <p:spPr>
          <a:xfrm>
            <a:off x="9152915" y="3822192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2563EB"/>
          </a:solidFill>
          <a:ln/>
        </p:spPr>
      </p:sp>
      <p:sp>
        <p:nvSpPr>
          <p:cNvPr id="43" name="Text 41"/>
          <p:cNvSpPr/>
          <p:nvPr/>
        </p:nvSpPr>
        <p:spPr>
          <a:xfrm>
            <a:off x="9152915" y="382219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200" dirty="0"/>
          </a:p>
        </p:txBody>
      </p:sp>
      <p:sp>
        <p:nvSpPr>
          <p:cNvPr id="44" name="Text 42"/>
          <p:cNvSpPr/>
          <p:nvPr/>
        </p:nvSpPr>
        <p:spPr>
          <a:xfrm>
            <a:off x="9518675" y="3776472"/>
            <a:ext cx="21060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2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&amp; Incentives</a:t>
            </a:r>
            <a:endParaRPr lang="en-US" sz="1250" dirty="0"/>
          </a:p>
        </p:txBody>
      </p:sp>
      <p:sp>
        <p:nvSpPr>
          <p:cNvPr id="45" name="Text 43"/>
          <p:cNvSpPr/>
          <p:nvPr/>
        </p:nvSpPr>
        <p:spPr>
          <a:xfrm>
            <a:off x="9171203" y="4416552"/>
            <a:ext cx="2416988" cy="1801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is success measured at each level?</a:t>
            </a:r>
            <a:endParaRPr lang="en-US" sz="950" dirty="0"/>
          </a:p>
          <a:p>
            <a:pPr indent="0" marL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behaviors do rewards and incentives drive?</a:t>
            </a:r>
            <a:endParaRPr lang="en-US" sz="950" dirty="0"/>
          </a:p>
        </p:txBody>
      </p:sp>
      <p:sp>
        <p:nvSpPr>
          <p:cNvPr id="46" name="Text 44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 — capstera.com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7315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Going Further</a:t>
            </a:r>
            <a:endParaRPr lang="en-US" sz="3000" dirty="0"/>
          </a:p>
        </p:txBody>
      </p:sp>
      <p:pic>
        <p:nvPicPr>
          <p:cNvPr id="3" name="Image 0" descr="/workspace/capstera-marketing-website/client/public/capstera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00055" y="457200"/>
            <a:ext cx="1234440" cy="365394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57200" y="1463040"/>
            <a:ext cx="3575304" cy="3063240"/>
          </a:xfrm>
          <a:prstGeom prst="roundRect">
            <a:avLst>
              <a:gd name="adj" fmla="val 2388"/>
            </a:avLst>
          </a:prstGeom>
          <a:solidFill>
            <a:srgbClr val="F8FAFC"/>
          </a:solidFill>
          <a:ln w="12700">
            <a:solidFill>
              <a:srgbClr val="DDE3EC"/>
            </a:solidFill>
            <a:prstDash val="solid"/>
          </a:ln>
          <a:effectLst>
            <a:outerShdw sx="100000" sy="100000" kx="0" ky="0" algn="bl" rotWithShape="0" blurRad="76200" dist="25400" dir="5400000">
              <a:srgbClr val="1E2A44">
                <a:alpha val="10000"/>
              </a:srgbClr>
            </a:outerShdw>
          </a:effectLst>
        </p:spPr>
      </p:sp>
      <p:sp>
        <p:nvSpPr>
          <p:cNvPr id="5" name="Shape 2"/>
          <p:cNvSpPr/>
          <p:nvPr/>
        </p:nvSpPr>
        <p:spPr>
          <a:xfrm>
            <a:off x="731520" y="1737360"/>
            <a:ext cx="603504" cy="603504"/>
          </a:xfrm>
          <a:prstGeom prst="ellipse">
            <a:avLst/>
          </a:prstGeom>
          <a:solidFill>
            <a:srgbClr val="0F172A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824" y="1883664"/>
            <a:ext cx="310896" cy="31089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31520" y="2487168"/>
            <a:ext cx="30266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the guide</a:t>
            </a:r>
            <a:endParaRPr lang="en-US" sz="1600" dirty="0"/>
          </a:p>
        </p:txBody>
      </p:sp>
      <p:sp>
        <p:nvSpPr>
          <p:cNvPr id="8" name="Text 4"/>
          <p:cNvSpPr/>
          <p:nvPr/>
        </p:nvSpPr>
        <p:spPr>
          <a:xfrm>
            <a:off x="731520" y="2880360"/>
            <a:ext cx="3026664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Capstera's in-depth guide to target operating models — concepts, design approach, and how to drive the transition.</a:t>
            </a:r>
            <a:endParaRPr lang="en-US" sz="1150" dirty="0"/>
          </a:p>
        </p:txBody>
      </p:sp>
      <p:sp>
        <p:nvSpPr>
          <p:cNvPr id="9" name="Text 5"/>
          <p:cNvSpPr/>
          <p:nvPr/>
        </p:nvSpPr>
        <p:spPr>
          <a:xfrm>
            <a:off x="731520" y="3913632"/>
            <a:ext cx="30266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capstera.com/knowledge-hub/articles/target-operating-model</a:t>
            </a:r>
            <a:endParaRPr lang="en-US" sz="1050" dirty="0"/>
          </a:p>
        </p:txBody>
      </p:sp>
      <p:sp>
        <p:nvSpPr>
          <p:cNvPr id="10" name="Shape 6"/>
          <p:cNvSpPr/>
          <p:nvPr/>
        </p:nvSpPr>
        <p:spPr>
          <a:xfrm>
            <a:off x="4306824" y="1463040"/>
            <a:ext cx="3575304" cy="3063240"/>
          </a:xfrm>
          <a:prstGeom prst="roundRect">
            <a:avLst>
              <a:gd name="adj" fmla="val 2388"/>
            </a:avLst>
          </a:prstGeom>
          <a:solidFill>
            <a:srgbClr val="F8FAFC"/>
          </a:solidFill>
          <a:ln w="12700">
            <a:solidFill>
              <a:srgbClr val="DDE3EC"/>
            </a:solidFill>
            <a:prstDash val="solid"/>
          </a:ln>
          <a:effectLst>
            <a:outerShdw sx="100000" sy="100000" kx="0" ky="0" algn="bl" rotWithShape="0" blurRad="76200" dist="25400" dir="5400000">
              <a:srgbClr val="1E2A44">
                <a:alpha val="10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4581144" y="1737360"/>
            <a:ext cx="603504" cy="603504"/>
          </a:xfrm>
          <a:prstGeom prst="ellipse">
            <a:avLst/>
          </a:prstGeom>
          <a:solidFill>
            <a:srgbClr val="2563EB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7448" y="1883664"/>
            <a:ext cx="310896" cy="310896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4581144" y="2487168"/>
            <a:ext cx="30266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Accelerate with content</a:t>
            </a:r>
            <a:endParaRPr lang="en-US" sz="1600" dirty="0"/>
          </a:p>
        </p:txBody>
      </p:sp>
      <p:sp>
        <p:nvSpPr>
          <p:cNvPr id="14" name="Text 9"/>
          <p:cNvSpPr/>
          <p:nvPr/>
        </p:nvSpPr>
        <p:spPr>
          <a:xfrm>
            <a:off x="4581144" y="2880360"/>
            <a:ext cx="3026664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Pre-built, industry-specific operating model and business architecture content to jump-start your design work.</a:t>
            </a:r>
            <a:endParaRPr lang="en-US" sz="1150" dirty="0"/>
          </a:p>
        </p:txBody>
      </p:sp>
      <p:sp>
        <p:nvSpPr>
          <p:cNvPr id="15" name="Text 10"/>
          <p:cNvSpPr/>
          <p:nvPr/>
        </p:nvSpPr>
        <p:spPr>
          <a:xfrm>
            <a:off x="4581144" y="3913632"/>
            <a:ext cx="30266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capstera.com/store</a:t>
            </a:r>
            <a:endParaRPr lang="en-US" sz="1050" dirty="0"/>
          </a:p>
        </p:txBody>
      </p:sp>
      <p:sp>
        <p:nvSpPr>
          <p:cNvPr id="16" name="Shape 11"/>
          <p:cNvSpPr/>
          <p:nvPr/>
        </p:nvSpPr>
        <p:spPr>
          <a:xfrm>
            <a:off x="8156448" y="1463040"/>
            <a:ext cx="3575304" cy="3063240"/>
          </a:xfrm>
          <a:prstGeom prst="roundRect">
            <a:avLst>
              <a:gd name="adj" fmla="val 2388"/>
            </a:avLst>
          </a:prstGeom>
          <a:solidFill>
            <a:srgbClr val="F8FAFC"/>
          </a:solidFill>
          <a:ln w="12700">
            <a:solidFill>
              <a:srgbClr val="DDE3EC"/>
            </a:solidFill>
            <a:prstDash val="solid"/>
          </a:ln>
          <a:effectLst>
            <a:outerShdw sx="100000" sy="100000" kx="0" ky="0" algn="bl" rotWithShape="0" blurRad="76200" dist="25400" dir="5400000">
              <a:srgbClr val="1E2A44">
                <a:alpha val="10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8430768" y="1737360"/>
            <a:ext cx="603504" cy="603504"/>
          </a:xfrm>
          <a:prstGeom prst="ellipse">
            <a:avLst/>
          </a:prstGeom>
          <a:solidFill>
            <a:srgbClr val="0F172A"/>
          </a:solidFill>
          <a:ln/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7072" y="1883664"/>
            <a:ext cx="310896" cy="310896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8430768" y="2487168"/>
            <a:ext cx="30266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expert help</a:t>
            </a:r>
            <a:endParaRPr lang="en-US" sz="1600" dirty="0"/>
          </a:p>
        </p:txBody>
      </p:sp>
      <p:sp>
        <p:nvSpPr>
          <p:cNvPr id="20" name="Text 14"/>
          <p:cNvSpPr/>
          <p:nvPr/>
        </p:nvSpPr>
        <p:spPr>
          <a:xfrm>
            <a:off x="8430768" y="2880360"/>
            <a:ext cx="3026664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 with Capstera to shape, validate, and roadmap your target operating model.</a:t>
            </a:r>
            <a:endParaRPr lang="en-US" sz="1150" dirty="0"/>
          </a:p>
        </p:txBody>
      </p:sp>
      <p:sp>
        <p:nvSpPr>
          <p:cNvPr id="21" name="Text 15"/>
          <p:cNvSpPr/>
          <p:nvPr/>
        </p:nvSpPr>
        <p:spPr>
          <a:xfrm>
            <a:off x="8430768" y="3913632"/>
            <a:ext cx="30266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capstera.com/consulting</a:t>
            </a:r>
            <a:endParaRPr lang="en-US" sz="1050" dirty="0"/>
          </a:p>
        </p:txBody>
      </p:sp>
      <p:sp>
        <p:nvSpPr>
          <p:cNvPr id="22" name="Shape 16"/>
          <p:cNvSpPr/>
          <p:nvPr/>
        </p:nvSpPr>
        <p:spPr>
          <a:xfrm>
            <a:off x="457200" y="5074920"/>
            <a:ext cx="11277295" cy="868680"/>
          </a:xfrm>
          <a:prstGeom prst="roundRect">
            <a:avLst>
              <a:gd name="adj" fmla="val 8421"/>
            </a:avLst>
          </a:prstGeom>
          <a:solidFill>
            <a:srgbClr val="F1F5F9"/>
          </a:solidFill>
          <a:ln/>
        </p:spPr>
      </p:sp>
      <p:sp>
        <p:nvSpPr>
          <p:cNvPr id="23" name="Text 17"/>
          <p:cNvSpPr/>
          <p:nvPr/>
        </p:nvSpPr>
        <p:spPr>
          <a:xfrm>
            <a:off x="822960" y="5074920"/>
            <a:ext cx="1054577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License:  </a:t>
            </a:r>
            <a:pPr algn="ctr"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to use and adapt within your organization. Provided by Capstera — capstera.com. Not for resale.</a:t>
            </a:r>
            <a:endParaRPr lang="en-US" sz="1250" dirty="0"/>
          </a:p>
        </p:txBody>
      </p:sp>
      <p:sp>
        <p:nvSpPr>
          <p:cNvPr id="24" name="Text 18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 — capstera.com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Capstera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Target Operating Model Canvas — Capstera</dc:title>
  <dc:subject>PptxGenJS Presentation</dc:subject>
  <dc:creator>Capstera</dc:creator>
  <cp:lastModifiedBy>Capstera</cp:lastModifiedBy>
  <cp:revision>1</cp:revision>
  <dcterms:created xsi:type="dcterms:W3CDTF">2026-08-09T06:31:47Z</dcterms:created>
  <dcterms:modified xsi:type="dcterms:W3CDTF">2026-08-09T06:31:47Z</dcterms:modified>
</cp:coreProperties>
</file>