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workspace/capstera-marketing-website/client/public/capster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2313432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2148840"/>
            <a:ext cx="10543032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Stream Mapping</a:t>
            </a:r>
            <a:endParaRPr lang="en-US" sz="4400" dirty="0"/>
          </a:p>
          <a:p>
            <a:pPr algn="ctr" indent="0" marL="0">
              <a:buNone/>
            </a:pPr>
            <a:r>
              <a:rPr lang="en-US" sz="44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Starter Template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2194560" y="3977640"/>
            <a:ext cx="779983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5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Editable stage shapes and swimlane layouts for mapping business value streams — a free resource from Capstera.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470252" y="4983480"/>
            <a:ext cx="1170432" cy="384048"/>
          </a:xfrm>
          <a:prstGeom prst="homePlate">
            <a:avLst/>
          </a:prstGeom>
          <a:solidFill>
            <a:srgbClr val="0F172A"/>
          </a:solidFill>
          <a:ln/>
        </p:spPr>
      </p:sp>
      <p:sp>
        <p:nvSpPr>
          <p:cNvPr id="6" name="Text 3"/>
          <p:cNvSpPr/>
          <p:nvPr/>
        </p:nvSpPr>
        <p:spPr>
          <a:xfrm>
            <a:off x="2470252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3686404" y="4983480"/>
            <a:ext cx="1170432" cy="384048"/>
          </a:xfrm>
          <a:prstGeom prst="chevron">
            <a:avLst/>
          </a:prstGeom>
          <a:solidFill>
            <a:srgbClr val="1E40AF"/>
          </a:solidFill>
          <a:ln/>
        </p:spPr>
      </p:sp>
      <p:sp>
        <p:nvSpPr>
          <p:cNvPr id="8" name="Text 5"/>
          <p:cNvSpPr/>
          <p:nvPr/>
        </p:nvSpPr>
        <p:spPr>
          <a:xfrm>
            <a:off x="3686404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902556" y="4983480"/>
            <a:ext cx="1170432" cy="384048"/>
          </a:xfrm>
          <a:prstGeom prst="chevron">
            <a:avLst/>
          </a:prstGeom>
          <a:solidFill>
            <a:srgbClr val="1D4ED8"/>
          </a:solidFill>
          <a:ln/>
        </p:spPr>
      </p:sp>
      <p:sp>
        <p:nvSpPr>
          <p:cNvPr id="10" name="Text 7"/>
          <p:cNvSpPr/>
          <p:nvPr/>
        </p:nvSpPr>
        <p:spPr>
          <a:xfrm>
            <a:off x="4902556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6118708" y="4983480"/>
            <a:ext cx="1170432" cy="384048"/>
          </a:xfrm>
          <a:prstGeom prst="chevron">
            <a:avLst/>
          </a:prstGeom>
          <a:solidFill>
            <a:srgbClr val="2563EB"/>
          </a:solidFill>
          <a:ln/>
        </p:spPr>
      </p:sp>
      <p:sp>
        <p:nvSpPr>
          <p:cNvPr id="12" name="Text 9"/>
          <p:cNvSpPr/>
          <p:nvPr/>
        </p:nvSpPr>
        <p:spPr>
          <a:xfrm>
            <a:off x="6118708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7334860" y="4983480"/>
            <a:ext cx="1170432" cy="384048"/>
          </a:xfrm>
          <a:prstGeom prst="chevron">
            <a:avLst/>
          </a:prstGeom>
          <a:solidFill>
            <a:srgbClr val="3B82F6"/>
          </a:solidFill>
          <a:ln/>
        </p:spPr>
      </p:sp>
      <p:sp>
        <p:nvSpPr>
          <p:cNvPr id="14" name="Text 11"/>
          <p:cNvSpPr/>
          <p:nvPr/>
        </p:nvSpPr>
        <p:spPr>
          <a:xfrm>
            <a:off x="7334860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8551012" y="4983480"/>
            <a:ext cx="1170432" cy="384048"/>
          </a:xfrm>
          <a:prstGeom prst="chevron">
            <a:avLst/>
          </a:prstGeom>
          <a:solidFill>
            <a:srgbClr val="0F766E"/>
          </a:solidFill>
          <a:ln/>
        </p:spPr>
      </p:sp>
      <p:sp>
        <p:nvSpPr>
          <p:cNvPr id="16" name="Text 13"/>
          <p:cNvSpPr/>
          <p:nvPr/>
        </p:nvSpPr>
        <p:spPr>
          <a:xfrm>
            <a:off x="8551012" y="4983480"/>
            <a:ext cx="117043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4041648" y="580644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 Streams in 5 Minutes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417320"/>
            <a:ext cx="6675120" cy="4754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77800" indent="-177800">
              <a:buSzPct val="100000"/>
              <a:buChar char="•"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End-to-end value delivery.</a:t>
            </a:r>
            <a:pPr algn="l"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value stream is the complete set of stages an organization moves through to deliver a specific outcome of value to a customer or stakeholder — from the triggering event to value received.</a:t>
            </a:r>
            <a:endParaRPr lang="en-US" sz="1300" dirty="0"/>
          </a:p>
          <a:p>
            <a:pPr algn="l" marL="177800" indent="-177800">
              <a:buSzPct val="100000"/>
              <a:buChar char="•"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for the outcome, not the department.</a:t>
            </a:r>
            <a:pPr algn="l"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Value streams cut across functions, teams, and systems. “Acquire Product” or “Onboard Customer” describe what the stakeholder gets, not who does the work.</a:t>
            </a:r>
            <a:endParaRPr lang="en-US" sz="1300" dirty="0"/>
          </a:p>
          <a:p>
            <a:pPr algn="l" marL="177800" indent="-177800">
              <a:buSzPct val="100000"/>
              <a:buChar char="•"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Stages, not step sequences.</a:t>
            </a:r>
            <a:pPr algn="l"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Each stage is a value-adding state of progress with clear entry and exit criteria. Detailed step-by-step flows live one level down, in the processes that realize each stage.</a:t>
            </a:r>
            <a:endParaRPr lang="en-US" sz="1300" dirty="0"/>
          </a:p>
          <a:p>
            <a:pPr algn="l" marL="177800" indent="-177800">
              <a:buSzPct val="100000"/>
              <a:buChar char="•"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Anchored to capabilities.</a:t>
            </a:r>
            <a:pPr algn="l"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Mapping which business capabilities enable each stage connects strategy, operating model, and technology on a single page.</a:t>
            </a:r>
            <a:endParaRPr lang="en-US" sz="1300" dirty="0"/>
          </a:p>
          <a:p>
            <a:pPr algn="l" marL="177800" indent="-177800">
              <a:buSzPct val="100000"/>
              <a:buChar char="•"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Framework-neutral.</a:t>
            </a:r>
            <a:pPr algn="l" marL="177800" indent="-1778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This template works with any business architecture approach — adapt the stage names, criteria, and lanes to your own method.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7543800" y="1417320"/>
            <a:ext cx="4187952" cy="2834640"/>
          </a:xfrm>
          <a:prstGeom prst="roundRect">
            <a:avLst>
              <a:gd name="adj" fmla="val 2581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0" y="1600200"/>
            <a:ext cx="37307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100" kern="0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 vs.  PROCESS</a:t>
            </a:r>
            <a:endParaRPr lang="en-US" sz="12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0" y="1965960"/>
          <a:ext cx="3730752" cy="914400"/>
        </p:xfrm>
        <a:graphic>
          <a:graphicData uri="http://schemas.openxmlformats.org/drawingml/2006/table">
            <a:tbl>
              <a:tblPr/>
              <a:tblGrid>
                <a:gridCol w="621792"/>
                <a:gridCol w="1600200"/>
                <a:gridCol w="15087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 stream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5569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Lens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Stakeholder value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Operational execution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Unit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Stages of value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Sequenced steps &amp; tasks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Span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End-to-end, cross-functional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Usually within a function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b="1" dirty="0">
                          <a:solidFill>
                            <a:srgbClr val="0F17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Strategic / architectural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5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Operational / detailed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36576" marB="36576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7543800" y="4617720"/>
            <a:ext cx="4187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value stream at a glance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7543800" y="4956048"/>
            <a:ext cx="969264" cy="384048"/>
          </a:xfrm>
          <a:prstGeom prst="homePlate">
            <a:avLst/>
          </a:prstGeom>
          <a:solidFill>
            <a:srgbClr val="0F172A"/>
          </a:solidFill>
          <a:ln/>
        </p:spPr>
      </p:sp>
      <p:sp>
        <p:nvSpPr>
          <p:cNvPr id="9" name="Text 6"/>
          <p:cNvSpPr/>
          <p:nvPr/>
        </p:nvSpPr>
        <p:spPr>
          <a:xfrm>
            <a:off x="7543800" y="4956048"/>
            <a:ext cx="969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8558784" y="4956048"/>
            <a:ext cx="969264" cy="384048"/>
          </a:xfrm>
          <a:prstGeom prst="chevron">
            <a:avLst/>
          </a:prstGeom>
          <a:solidFill>
            <a:srgbClr val="1D4ED8"/>
          </a:solidFill>
          <a:ln/>
        </p:spPr>
      </p:sp>
      <p:sp>
        <p:nvSpPr>
          <p:cNvPr id="11" name="Text 8"/>
          <p:cNvSpPr/>
          <p:nvPr/>
        </p:nvSpPr>
        <p:spPr>
          <a:xfrm>
            <a:off x="8558784" y="4956048"/>
            <a:ext cx="969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9573768" y="4956048"/>
            <a:ext cx="969264" cy="384048"/>
          </a:xfrm>
          <a:prstGeom prst="chevron">
            <a:avLst/>
          </a:prstGeom>
          <a:solidFill>
            <a:srgbClr val="3B82F6"/>
          </a:solidFill>
          <a:ln/>
        </p:spPr>
      </p:sp>
      <p:sp>
        <p:nvSpPr>
          <p:cNvPr id="13" name="Text 10"/>
          <p:cNvSpPr/>
          <p:nvPr/>
        </p:nvSpPr>
        <p:spPr>
          <a:xfrm>
            <a:off x="9573768" y="4956048"/>
            <a:ext cx="969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10588752" y="4956048"/>
            <a:ext cx="969264" cy="384048"/>
          </a:xfrm>
          <a:prstGeom prst="chevron">
            <a:avLst/>
          </a:prstGeom>
          <a:solidFill>
            <a:srgbClr val="0F766E"/>
          </a:solidFill>
          <a:ln/>
        </p:spPr>
      </p:sp>
      <p:sp>
        <p:nvSpPr>
          <p:cNvPr id="15" name="Text 12"/>
          <p:cNvSpPr/>
          <p:nvPr/>
        </p:nvSpPr>
        <p:spPr>
          <a:xfrm>
            <a:off x="10588752" y="4956048"/>
            <a:ext cx="96926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7543800" y="5486400"/>
            <a:ext cx="41879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stage: entry criteria → activities → exit criteria,</a:t>
            </a:r>
            <a:endParaRPr lang="en-US" sz="1000" dirty="0"/>
          </a:p>
          <a:p>
            <a:pPr algn="l" indent="0" marL="0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enabled by business capabilities.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— Horizontal Value Stream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41248"/>
            <a:ext cx="11274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the placeholder text. All shapes are native and fully editable.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1833829" cy="777240"/>
          </a:xfrm>
          <a:prstGeom prst="homePlate">
            <a:avLst/>
          </a:prstGeom>
          <a:solidFill>
            <a:srgbClr val="0F172A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417320"/>
            <a:ext cx="144978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[Triggering event]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345893" y="1417320"/>
            <a:ext cx="1833829" cy="777240"/>
          </a:xfrm>
          <a:prstGeom prst="chevron">
            <a:avLst/>
          </a:prstGeom>
          <a:solidFill>
            <a:srgbClr val="1E40AF"/>
          </a:solidFill>
          <a:ln/>
        </p:spPr>
      </p:sp>
      <p:sp>
        <p:nvSpPr>
          <p:cNvPr id="7" name="Text 5"/>
          <p:cNvSpPr/>
          <p:nvPr/>
        </p:nvSpPr>
        <p:spPr>
          <a:xfrm>
            <a:off x="2656789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[Stage name]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34586" y="1417320"/>
            <a:ext cx="1833829" cy="777240"/>
          </a:xfrm>
          <a:prstGeom prst="chevron">
            <a:avLst/>
          </a:prstGeom>
          <a:solidFill>
            <a:srgbClr val="1D4ED8"/>
          </a:solidFill>
          <a:ln/>
        </p:spPr>
      </p:sp>
      <p:sp>
        <p:nvSpPr>
          <p:cNvPr id="9" name="Text 7"/>
          <p:cNvSpPr/>
          <p:nvPr/>
        </p:nvSpPr>
        <p:spPr>
          <a:xfrm>
            <a:off x="4545482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[Stage name]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23280" y="1417320"/>
            <a:ext cx="1833829" cy="777240"/>
          </a:xfrm>
          <a:prstGeom prst="chevron">
            <a:avLst/>
          </a:prstGeom>
          <a:solidFill>
            <a:srgbClr val="2563EB"/>
          </a:solidFill>
          <a:ln/>
        </p:spPr>
      </p:sp>
      <p:sp>
        <p:nvSpPr>
          <p:cNvPr id="11" name="Text 9"/>
          <p:cNvSpPr/>
          <p:nvPr/>
        </p:nvSpPr>
        <p:spPr>
          <a:xfrm>
            <a:off x="6434176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[Stage name]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011973" y="1417320"/>
            <a:ext cx="1833829" cy="777240"/>
          </a:xfrm>
          <a:prstGeom prst="chevron">
            <a:avLst/>
          </a:prstGeom>
          <a:solidFill>
            <a:srgbClr val="3B82F6"/>
          </a:solidFill>
          <a:ln/>
        </p:spPr>
      </p:sp>
      <p:sp>
        <p:nvSpPr>
          <p:cNvPr id="13" name="Text 11"/>
          <p:cNvSpPr/>
          <p:nvPr/>
        </p:nvSpPr>
        <p:spPr>
          <a:xfrm>
            <a:off x="8322869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[Stage name]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900666" y="1417320"/>
            <a:ext cx="1833829" cy="777240"/>
          </a:xfrm>
          <a:prstGeom prst="chevron">
            <a:avLst/>
          </a:prstGeom>
          <a:solidFill>
            <a:srgbClr val="0F766E"/>
          </a:solidFill>
          <a:ln/>
        </p:spPr>
      </p:sp>
      <p:sp>
        <p:nvSpPr>
          <p:cNvPr id="15" name="Text 13"/>
          <p:cNvSpPr/>
          <p:nvPr/>
        </p:nvSpPr>
        <p:spPr>
          <a:xfrm>
            <a:off x="10211562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Delivered: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[Outcome]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66928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345893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455621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234586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344314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123280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3008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011973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121701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9900666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0010394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start]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2]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[Activity 3]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[What must be true to finish]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1]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[Capability 2]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457200" y="62636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keep 4–7 stages. If a stage needs many more activities than its neighbors, it is probably two stages.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Worked Example — Customer Onboarding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41248"/>
            <a:ext cx="11274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generic illustration of the template in use. Adapt stages and content to your organization.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1833829" cy="777240"/>
          </a:xfrm>
          <a:prstGeom prst="homePlate">
            <a:avLst/>
          </a:prstGeom>
          <a:solidFill>
            <a:srgbClr val="0F172A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1417320"/>
            <a:ext cx="144978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received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345893" y="1417320"/>
            <a:ext cx="1833829" cy="777240"/>
          </a:xfrm>
          <a:prstGeom prst="chevron">
            <a:avLst/>
          </a:prstGeom>
          <a:solidFill>
            <a:srgbClr val="1E40AF"/>
          </a:solidFill>
          <a:ln/>
        </p:spPr>
      </p:sp>
      <p:sp>
        <p:nvSpPr>
          <p:cNvPr id="7" name="Text 5"/>
          <p:cNvSpPr/>
          <p:nvPr/>
        </p:nvSpPr>
        <p:spPr>
          <a:xfrm>
            <a:off x="2656789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1: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&amp; validate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34586" y="1417320"/>
            <a:ext cx="1833829" cy="777240"/>
          </a:xfrm>
          <a:prstGeom prst="chevron">
            <a:avLst/>
          </a:prstGeom>
          <a:solidFill>
            <a:srgbClr val="1D4ED8"/>
          </a:solidFill>
          <a:ln/>
        </p:spPr>
      </p:sp>
      <p:sp>
        <p:nvSpPr>
          <p:cNvPr id="9" name="Text 7"/>
          <p:cNvSpPr/>
          <p:nvPr/>
        </p:nvSpPr>
        <p:spPr>
          <a:xfrm>
            <a:off x="4545482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2: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 account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23280" y="1417320"/>
            <a:ext cx="1833829" cy="777240"/>
          </a:xfrm>
          <a:prstGeom prst="chevron">
            <a:avLst/>
          </a:prstGeom>
          <a:solidFill>
            <a:srgbClr val="2563EB"/>
          </a:solidFill>
          <a:ln/>
        </p:spPr>
      </p:sp>
      <p:sp>
        <p:nvSpPr>
          <p:cNvPr id="11" name="Text 9"/>
          <p:cNvSpPr/>
          <p:nvPr/>
        </p:nvSpPr>
        <p:spPr>
          <a:xfrm>
            <a:off x="6434176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3: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services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8011973" y="1417320"/>
            <a:ext cx="1833829" cy="777240"/>
          </a:xfrm>
          <a:prstGeom prst="chevron">
            <a:avLst/>
          </a:prstGeom>
          <a:solidFill>
            <a:srgbClr val="3B82F6"/>
          </a:solidFill>
          <a:ln/>
        </p:spPr>
      </p:sp>
      <p:sp>
        <p:nvSpPr>
          <p:cNvPr id="13" name="Text 11"/>
          <p:cNvSpPr/>
          <p:nvPr/>
        </p:nvSpPr>
        <p:spPr>
          <a:xfrm>
            <a:off x="8322869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4: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 &amp; confirm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900666" y="1417320"/>
            <a:ext cx="1833829" cy="777240"/>
          </a:xfrm>
          <a:prstGeom prst="chevron">
            <a:avLst/>
          </a:prstGeom>
          <a:solidFill>
            <a:srgbClr val="0F766E"/>
          </a:solidFill>
          <a:ln/>
        </p:spPr>
      </p:sp>
      <p:sp>
        <p:nvSpPr>
          <p:cNvPr id="15" name="Text 13"/>
          <p:cNvSpPr/>
          <p:nvPr/>
        </p:nvSpPr>
        <p:spPr>
          <a:xfrm>
            <a:off x="10211562" y="1417320"/>
            <a:ext cx="126690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Delivered: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customer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66928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order or completed sign-up received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the request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Acknowledge the customer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 an owner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recorded and routed for verification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intake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communication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345893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2455621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request with customer details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identity and eligibility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order details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gaps with customer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and order verified; exceptions resolved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verification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&amp; compliance screening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234586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344314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customer and approved order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customer record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terms and preferences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pricing and billing setup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created with correct terms and billing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management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 setup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6123280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233008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 configured and ready for provisioning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 products or services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access and entitlements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any physical setup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Ordered services provisioned and testable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provisioning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management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011973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121701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Services provisioned and ready to activate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ACTIVITIES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Activate the account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with the customer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getting-started guidance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EXIT CRITERIA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confirms services are working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activation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communication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9900666" y="2377440"/>
            <a:ext cx="1833829" cy="3794760"/>
          </a:xfrm>
          <a:prstGeom prst="roundRect">
            <a:avLst>
              <a:gd name="adj" fmla="val 2992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  <a:effectLst>
            <a:outerShdw sx="100000" sy="100000" kx="0" ky="0" algn="bl" rotWithShape="0" blurRad="50800" dist="12700" dir="5400000">
              <a:srgbClr val="94A3B8">
                <a:alpha val="25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10010394" y="2487168"/>
            <a:ext cx="1614373" cy="3575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RECEIVED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is active and able to use what they purchased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SIGNS OF SUCCESS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successful use of the product or service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open onboarding issues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HAND-OFF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ownership passes to service and support</a:t>
            </a:r>
            <a:endParaRPr lang="en-US" sz="850" dirty="0"/>
          </a:p>
          <a:p>
            <a:pPr algn="l" indent="0" marL="0">
              <a:spcBef>
                <a:spcPts val="600"/>
              </a:spcBef>
              <a:spcAft>
                <a:spcPts val="100"/>
              </a:spcAft>
              <a:buNone/>
            </a:pPr>
            <a:r>
              <a:rPr lang="en-US" sz="85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USED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support</a:t>
            </a:r>
            <a:endParaRPr lang="en-US" sz="850" dirty="0"/>
          </a:p>
          <a:p>
            <a:pPr algn="l" marL="101600" indent="-101600">
              <a:spcAft>
                <a:spcPts val="100"/>
              </a:spcAft>
              <a:buSzPct val="100000"/>
              <a:buChar char="•"/>
            </a:pPr>
            <a:r>
              <a:rPr lang="en-US" sz="8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Relationship management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Template — Vertical Swimlane View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41248"/>
            <a:ext cx="112745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value stream as an editable table: one row per stage, one column per lane.</a:t>
            </a:r>
            <a:endParaRPr lang="en-US" sz="1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17320"/>
          <a:ext cx="11274552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3291840"/>
                <a:gridCol w="2514600"/>
                <a:gridCol w="1773936"/>
                <a:gridCol w="1408176"/>
              </a:tblGrid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activities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Capabilities used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Systems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4155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Trigger: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[Triggering event]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1: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[Stage name]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40A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2: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[Stage name]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4ED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3: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[Stage name]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563E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Stage 4: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[Stage name]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2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1323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 Delivered: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[Outcome]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766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[Activity 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[Capability 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[System / platform]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475569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[Role or team]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45720" marB="45720" anchor="ctr"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172200"/>
            <a:ext cx="11274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add or remove lanes to fit your practice — common additions include Pain points, Metrics, and Improvement ideas.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112745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Going Further with Capstera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155448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828800"/>
            <a:ext cx="566928" cy="566928"/>
          </a:xfrm>
          <a:prstGeom prst="ellipse">
            <a:avLst/>
          </a:prstGeom>
          <a:solidFill>
            <a:srgbClr val="2563EB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108" y="1961388"/>
            <a:ext cx="301752" cy="30175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31520" y="25603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Knowledge Hub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31520" y="29260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capstera.com/knowledge-hub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731520" y="3310128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In-depth guides on value streams, business capabilities, and business architecture practice — including a full value stream mapping guide.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34256" y="155448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608576" y="1828800"/>
            <a:ext cx="566928" cy="566928"/>
          </a:xfrm>
          <a:prstGeom prst="ellipse">
            <a:avLst/>
          </a:prstGeom>
          <a:solidFill>
            <a:srgbClr val="0F172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164" y="1961388"/>
            <a:ext cx="301752" cy="30175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08576" y="25603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Store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608576" y="29260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capstera.com/store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4608576" y="3310128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Pre-built, industry-specific value stream and capability models — banking, insurance, telecom, and more — ready to tailor to your organization.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211312" y="155448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1F5F9"/>
          </a:solidFill>
          <a:ln w="9525">
            <a:solidFill>
              <a:srgbClr val="CBD5E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485632" y="1828800"/>
            <a:ext cx="566928" cy="566928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8220" y="1961388"/>
            <a:ext cx="301752" cy="30175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85632" y="256032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Consulting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8485632" y="29260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capstera.com/consulting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8485632" y="3310128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5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help building value stream maps, capability models, and target operating models with your teams.</a:t>
            </a:r>
            <a:endParaRPr lang="en-US" sz="1150" dirty="0"/>
          </a:p>
        </p:txBody>
      </p:sp>
      <p:sp>
        <p:nvSpPr>
          <p:cNvPr id="21" name="Shape 16"/>
          <p:cNvSpPr/>
          <p:nvPr/>
        </p:nvSpPr>
        <p:spPr>
          <a:xfrm>
            <a:off x="457200" y="5212080"/>
            <a:ext cx="11274552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731520" y="5212080"/>
            <a:ext cx="1072591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License: </a:t>
            </a:r>
            <a:pPr algn="l" indent="0" marL="0">
              <a:buNone/>
            </a:pPr>
            <a:r>
              <a:rPr lang="en-US" sz="1200" dirty="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to use and adapt within your organization. Provided by Capstera — capstera.com. Not for resale.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457200" y="6519672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Capstera — capstera.com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Capstera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Stream Mapping Starter Template</dc:title>
  <dc:subject>PptxGenJS Presentation</dc:subject>
  <dc:creator>Capstera</dc:creator>
  <cp:lastModifiedBy>Capstera</cp:lastModifiedBy>
  <cp:revision>1</cp:revision>
  <dcterms:created xsi:type="dcterms:W3CDTF">2026-08-09T06:31:50Z</dcterms:created>
  <dcterms:modified xsi:type="dcterms:W3CDTF">2026-08-09T06:31:50Z</dcterms:modified>
</cp:coreProperties>
</file>